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02" r:id="rId3"/>
    <p:sldMasterId id="214748370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5143500" cx="9144000"/>
  <p:notesSz cx="6858000" cy="9144000"/>
  <p:embeddedFontLst>
    <p:embeddedFont>
      <p:font typeface="Montserrat SemiBold"/>
      <p:regular r:id="rId36"/>
      <p:bold r:id="rId37"/>
      <p:italic r:id="rId38"/>
      <p:boldItalic r:id="rId39"/>
    </p:embeddedFont>
    <p:embeddedFont>
      <p:font typeface="Raleway ExtraBold"/>
      <p:bold r:id="rId40"/>
      <p:boldItalic r:id="rId41"/>
    </p:embeddedFont>
    <p:embeddedFont>
      <p:font typeface="Roboto"/>
      <p:regular r:id="rId42"/>
      <p:bold r:id="rId43"/>
      <p:italic r:id="rId44"/>
      <p:boldItalic r:id="rId45"/>
    </p:embeddedFont>
    <p:embeddedFont>
      <p:font typeface="Montserrat"/>
      <p:regular r:id="rId46"/>
      <p:bold r:id="rId47"/>
      <p:italic r:id="rId48"/>
      <p:boldItalic r:id="rId49"/>
    </p:embeddedFont>
    <p:embeddedFont>
      <p:font typeface="Fira Sans Extra Condensed Medium"/>
      <p:regular r:id="rId50"/>
      <p:bold r:id="rId51"/>
      <p:italic r:id="rId52"/>
      <p:boldItalic r:id="rId53"/>
    </p:embeddedFont>
    <p:embeddedFont>
      <p:font typeface="Overpass"/>
      <p:regular r:id="rId54"/>
      <p:bold r:id="rId55"/>
      <p:italic r:id="rId56"/>
      <p:boldItalic r:id="rId57"/>
    </p:embeddedFont>
    <p:embeddedFont>
      <p:font typeface="Barlow Semi Condensed Medium"/>
      <p:regular r:id="rId58"/>
      <p:bold r:id="rId59"/>
      <p:italic r:id="rId60"/>
      <p:boldItalic r:id="rId61"/>
    </p:embeddedFont>
    <p:embeddedFont>
      <p:font typeface="Overpass Light"/>
      <p:regular r:id="rId62"/>
      <p:bold r:id="rId63"/>
      <p:italic r:id="rId64"/>
      <p:boldItalic r:id="rId65"/>
    </p:embeddedFont>
    <p:embeddedFont>
      <p:font typeface="Montserrat ExtraBold"/>
      <p:bold r:id="rId66"/>
      <p:boldItalic r:id="rId67"/>
    </p:embeddedFont>
    <p:embeddedFont>
      <p:font typeface="Alegreya"/>
      <p:regular r:id="rId68"/>
      <p:bold r:id="rId69"/>
      <p:italic r:id="rId70"/>
      <p:boldItalic r:id="rId7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ExtraBold-bold.fntdata"/><Relationship Id="rId42" Type="http://schemas.openxmlformats.org/officeDocument/2006/relationships/font" Target="fonts/Roboto-regular.fntdata"/><Relationship Id="rId41" Type="http://schemas.openxmlformats.org/officeDocument/2006/relationships/font" Target="fonts/RalewayExtraBold-boldItalic.fntdata"/><Relationship Id="rId44" Type="http://schemas.openxmlformats.org/officeDocument/2006/relationships/font" Target="fonts/Roboto-italic.fntdata"/><Relationship Id="rId43" Type="http://schemas.openxmlformats.org/officeDocument/2006/relationships/font" Target="fonts/Roboto-bold.fntdata"/><Relationship Id="rId46" Type="http://schemas.openxmlformats.org/officeDocument/2006/relationships/font" Target="fonts/Montserrat-regular.fntdata"/><Relationship Id="rId45" Type="http://schemas.openxmlformats.org/officeDocument/2006/relationships/font" Target="fonts/Roboto-bold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font" Target="fonts/Montserrat-italic.fntdata"/><Relationship Id="rId47" Type="http://schemas.openxmlformats.org/officeDocument/2006/relationships/font" Target="fonts/Montserrat-bold.fntdata"/><Relationship Id="rId49" Type="http://schemas.openxmlformats.org/officeDocument/2006/relationships/font" Target="fonts/Montserra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font" Target="fonts/Alegreya-boldItalic.fntdata"/><Relationship Id="rId70" Type="http://schemas.openxmlformats.org/officeDocument/2006/relationships/font" Target="fonts/Alegreya-italic.fntdata"/><Relationship Id="rId37" Type="http://schemas.openxmlformats.org/officeDocument/2006/relationships/font" Target="fonts/MontserratSemiBold-bold.fntdata"/><Relationship Id="rId36" Type="http://schemas.openxmlformats.org/officeDocument/2006/relationships/font" Target="fonts/MontserratSemiBold-regular.fntdata"/><Relationship Id="rId39" Type="http://schemas.openxmlformats.org/officeDocument/2006/relationships/font" Target="fonts/MontserratSemiBold-boldItalic.fntdata"/><Relationship Id="rId38" Type="http://schemas.openxmlformats.org/officeDocument/2006/relationships/font" Target="fonts/MontserratSemiBold-italic.fntdata"/><Relationship Id="rId62" Type="http://schemas.openxmlformats.org/officeDocument/2006/relationships/font" Target="fonts/OverpassLight-regular.fntdata"/><Relationship Id="rId61" Type="http://schemas.openxmlformats.org/officeDocument/2006/relationships/font" Target="fonts/BarlowSemiCondensedMedium-boldItalic.fntdata"/><Relationship Id="rId20" Type="http://schemas.openxmlformats.org/officeDocument/2006/relationships/slide" Target="slides/slide15.xml"/><Relationship Id="rId64" Type="http://schemas.openxmlformats.org/officeDocument/2006/relationships/font" Target="fonts/OverpassLight-italic.fntdata"/><Relationship Id="rId63" Type="http://schemas.openxmlformats.org/officeDocument/2006/relationships/font" Target="fonts/OverpassLight-bold.fntdata"/><Relationship Id="rId22" Type="http://schemas.openxmlformats.org/officeDocument/2006/relationships/slide" Target="slides/slide17.xml"/><Relationship Id="rId66" Type="http://schemas.openxmlformats.org/officeDocument/2006/relationships/font" Target="fonts/MontserratExtraBold-bold.fntdata"/><Relationship Id="rId21" Type="http://schemas.openxmlformats.org/officeDocument/2006/relationships/slide" Target="slides/slide16.xml"/><Relationship Id="rId65" Type="http://schemas.openxmlformats.org/officeDocument/2006/relationships/font" Target="fonts/OverpassLight-boldItalic.fntdata"/><Relationship Id="rId24" Type="http://schemas.openxmlformats.org/officeDocument/2006/relationships/slide" Target="slides/slide19.xml"/><Relationship Id="rId68" Type="http://schemas.openxmlformats.org/officeDocument/2006/relationships/font" Target="fonts/Alegreya-regular.fntdata"/><Relationship Id="rId23" Type="http://schemas.openxmlformats.org/officeDocument/2006/relationships/slide" Target="slides/slide18.xml"/><Relationship Id="rId67" Type="http://schemas.openxmlformats.org/officeDocument/2006/relationships/font" Target="fonts/MontserratExtraBold-boldItalic.fntdata"/><Relationship Id="rId60" Type="http://schemas.openxmlformats.org/officeDocument/2006/relationships/font" Target="fonts/BarlowSemiCondensedMedium-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Alegreya-bold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FiraSansExtraCondensedMedium-bold.fntdata"/><Relationship Id="rId50" Type="http://schemas.openxmlformats.org/officeDocument/2006/relationships/font" Target="fonts/FiraSansExtraCondensedMedium-regular.fntdata"/><Relationship Id="rId53" Type="http://schemas.openxmlformats.org/officeDocument/2006/relationships/font" Target="fonts/FiraSansExtraCondensedMedium-boldItalic.fntdata"/><Relationship Id="rId52" Type="http://schemas.openxmlformats.org/officeDocument/2006/relationships/font" Target="fonts/FiraSansExtraCondensedMedium-italic.fntdata"/><Relationship Id="rId11" Type="http://schemas.openxmlformats.org/officeDocument/2006/relationships/slide" Target="slides/slide6.xml"/><Relationship Id="rId55" Type="http://schemas.openxmlformats.org/officeDocument/2006/relationships/font" Target="fonts/Overpass-bold.fntdata"/><Relationship Id="rId10" Type="http://schemas.openxmlformats.org/officeDocument/2006/relationships/slide" Target="slides/slide5.xml"/><Relationship Id="rId54" Type="http://schemas.openxmlformats.org/officeDocument/2006/relationships/font" Target="fonts/Overpass-regular.fntdata"/><Relationship Id="rId13" Type="http://schemas.openxmlformats.org/officeDocument/2006/relationships/slide" Target="slides/slide8.xml"/><Relationship Id="rId57" Type="http://schemas.openxmlformats.org/officeDocument/2006/relationships/font" Target="fonts/Overpass-boldItalic.fntdata"/><Relationship Id="rId12" Type="http://schemas.openxmlformats.org/officeDocument/2006/relationships/slide" Target="slides/slide7.xml"/><Relationship Id="rId56" Type="http://schemas.openxmlformats.org/officeDocument/2006/relationships/font" Target="fonts/Overpass-italic.fntdata"/><Relationship Id="rId15" Type="http://schemas.openxmlformats.org/officeDocument/2006/relationships/slide" Target="slides/slide10.xml"/><Relationship Id="rId59" Type="http://schemas.openxmlformats.org/officeDocument/2006/relationships/font" Target="fonts/BarlowSemiCondensedMedium-bold.fntdata"/><Relationship Id="rId14" Type="http://schemas.openxmlformats.org/officeDocument/2006/relationships/slide" Target="slides/slide9.xml"/><Relationship Id="rId58" Type="http://schemas.openxmlformats.org/officeDocument/2006/relationships/font" Target="fonts/BarlowSemiCondensedMedium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8755192cd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8755192cd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animation 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b8a1426ae9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b8a1426ae9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2d1b65112b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Google Shape;599;g2d1b65112b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2d1b65112b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2d1b65112b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d6041f68a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d6041f68a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b8a1426ae9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b8a1426ae9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b8a1426ae9_0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5" name="Google Shape;635;gb8a1426ae9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b8a1426ae9_0_3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b8a1426ae9_0_3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b8a1426ae9_0_3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b8a1426ae9_0_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b8a1426ae9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b8a1426ae9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293421121d6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293421121d6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Ending total delinquency went from $101,031 at the end of 12/2023, currently $37,449.92</a:t>
            </a:r>
            <a:endParaRPr sz="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0cc6ec88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0cc6ec88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b8a1426ae9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b8a1426ae9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g13e713bf3b4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9" name="Google Shape;689;g13e713bf3b4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13e713bf3b4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Google Shape;700;g13e713bf3b4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b8a1426ae9_0_3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b8a1426ae9_0_3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b8a1426ae9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b8a1426ae9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b8a1426ae9_0_4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b8a1426ae9_0_4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2effdcbf1f1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2effdcbf1f1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6863cbc363_0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26863cbc363_0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b8a1426ae9_0_4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b8a1426ae9_0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8755192cd1_0_3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8755192cd1_0_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Q&amp;A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6c89517fca_1_244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6c89517fca_1_24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b8a1426ae9_0_4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b8a1426ae9_0_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6863cbc36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6863cbc3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19fbd1bc8f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219fbd1bc8f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28e07a146dc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28e07a146dc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effdcbf1f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2effdcbf1f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b8a1426ae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b8a1426a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Maintenance supervisor promoted to Renovation Manager, corporate level position.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Negotiated with the City of Houston on a plumbing repair, saving the property $44K in expense.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54% retention rate.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Fire in #115 - $100K Claim.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Fire in Leasing Office that we are currently working through.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VA Onboarding to assist with leasing, renewals, and will soon be helping with collection efforts.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00050"/>
              </a:buClr>
              <a:buSzPts val="1100"/>
              <a:buChar char="●"/>
            </a:pPr>
            <a:r>
              <a:rPr lang="en">
                <a:solidFill>
                  <a:srgbClr val="500050"/>
                </a:solidFill>
                <a:highlight>
                  <a:srgbClr val="FFFFFF"/>
                </a:highlight>
              </a:rPr>
              <a:t>Terminated the kids club for compliance/failure to have COI- new program can start 06.2024 Kids Grub.</a:t>
            </a:r>
            <a:endParaRPr>
              <a:solidFill>
                <a:srgbClr val="500050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00"/>
              <a:buChar char="●"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Ending total delinquency went from $101,031 at the end of 12/2023, currently $37,449.92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26600ff0d1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26600ff0d1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720000" y="1443000"/>
            <a:ext cx="6210000" cy="172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None/>
              <a:defRPr sz="72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791425" y="3722944"/>
            <a:ext cx="30063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1"/>
          <p:cNvSpPr txBox="1"/>
          <p:nvPr>
            <p:ph idx="1" type="subTitle"/>
          </p:nvPr>
        </p:nvSpPr>
        <p:spPr>
          <a:xfrm flipH="1">
            <a:off x="4734075" y="2140875"/>
            <a:ext cx="33009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1" name="Google Shape;41;p11"/>
          <p:cNvSpPr txBox="1"/>
          <p:nvPr>
            <p:ph hasCustomPrompt="1" type="title"/>
          </p:nvPr>
        </p:nvSpPr>
        <p:spPr>
          <a:xfrm flipH="1">
            <a:off x="847575" y="1177875"/>
            <a:ext cx="7224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7200"/>
              <a:buNone/>
              <a:defRPr b="1" sz="72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CUSTOM_15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ctrTitle"/>
          </p:nvPr>
        </p:nvSpPr>
        <p:spPr>
          <a:xfrm flipH="1">
            <a:off x="1578351" y="2861975"/>
            <a:ext cx="16416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44" name="Google Shape;44;p12"/>
          <p:cNvSpPr txBox="1"/>
          <p:nvPr>
            <p:ph idx="1" type="subTitle"/>
          </p:nvPr>
        </p:nvSpPr>
        <p:spPr>
          <a:xfrm flipH="1">
            <a:off x="1587599" y="1891350"/>
            <a:ext cx="2023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5" name="Google Shape;45;p12"/>
          <p:cNvSpPr txBox="1"/>
          <p:nvPr>
            <p:ph idx="2" type="ctrTitle"/>
          </p:nvPr>
        </p:nvSpPr>
        <p:spPr>
          <a:xfrm flipH="1">
            <a:off x="6228549" y="2861975"/>
            <a:ext cx="1337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46" name="Google Shape;46;p12"/>
          <p:cNvSpPr txBox="1"/>
          <p:nvPr>
            <p:ph idx="3" type="subTitle"/>
          </p:nvPr>
        </p:nvSpPr>
        <p:spPr>
          <a:xfrm flipH="1">
            <a:off x="5542123" y="1891350"/>
            <a:ext cx="2023500" cy="62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7" name="Google Shape;47;p12"/>
          <p:cNvSpPr txBox="1"/>
          <p:nvPr>
            <p:ph idx="4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ctrTitle"/>
          </p:nvPr>
        </p:nvSpPr>
        <p:spPr>
          <a:xfrm flipH="1">
            <a:off x="720000" y="3562700"/>
            <a:ext cx="2023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50" name="Google Shape;50;p13"/>
          <p:cNvSpPr txBox="1"/>
          <p:nvPr>
            <p:ph idx="1" type="subTitle"/>
          </p:nvPr>
        </p:nvSpPr>
        <p:spPr>
          <a:xfrm flipH="1">
            <a:off x="729299" y="2219007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1" name="Google Shape;51;p13"/>
          <p:cNvSpPr txBox="1"/>
          <p:nvPr>
            <p:ph idx="2" type="ctrTitle"/>
          </p:nvPr>
        </p:nvSpPr>
        <p:spPr>
          <a:xfrm flipH="1">
            <a:off x="3474300" y="3562700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3" type="subTitle"/>
          </p:nvPr>
        </p:nvSpPr>
        <p:spPr>
          <a:xfrm flipH="1">
            <a:off x="3474300" y="1900107"/>
            <a:ext cx="2195400" cy="89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13"/>
          <p:cNvSpPr txBox="1"/>
          <p:nvPr>
            <p:ph idx="4" type="ctrTitle"/>
          </p:nvPr>
        </p:nvSpPr>
        <p:spPr>
          <a:xfrm flipH="1">
            <a:off x="6228600" y="3562700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5" type="subTitle"/>
          </p:nvPr>
        </p:nvSpPr>
        <p:spPr>
          <a:xfrm flipH="1">
            <a:off x="6228575" y="2171607"/>
            <a:ext cx="2195400" cy="625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5" name="Google Shape;55;p13"/>
          <p:cNvSpPr txBox="1"/>
          <p:nvPr>
            <p:ph idx="6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1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2">
  <p:cSld name="CUSTOM_12_1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ctrTitle"/>
          </p:nvPr>
        </p:nvSpPr>
        <p:spPr>
          <a:xfrm flipH="1">
            <a:off x="2640300" y="2992750"/>
            <a:ext cx="17130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60" name="Google Shape;60;p15"/>
          <p:cNvSpPr txBox="1"/>
          <p:nvPr>
            <p:ph idx="1" type="subTitle"/>
          </p:nvPr>
        </p:nvSpPr>
        <p:spPr>
          <a:xfrm flipH="1">
            <a:off x="4560588" y="2992762"/>
            <a:ext cx="1983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1" name="Google Shape;61;p15"/>
          <p:cNvSpPr txBox="1"/>
          <p:nvPr>
            <p:ph idx="2" type="ctrTitle"/>
          </p:nvPr>
        </p:nvSpPr>
        <p:spPr>
          <a:xfrm flipH="1">
            <a:off x="719856" y="2992750"/>
            <a:ext cx="18171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3" type="subTitle"/>
          </p:nvPr>
        </p:nvSpPr>
        <p:spPr>
          <a:xfrm flipH="1">
            <a:off x="6395763" y="1727562"/>
            <a:ext cx="1983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3" name="Google Shape;63;p15"/>
          <p:cNvSpPr txBox="1"/>
          <p:nvPr>
            <p:ph idx="4" type="ctrTitle"/>
          </p:nvPr>
        </p:nvSpPr>
        <p:spPr>
          <a:xfrm flipH="1">
            <a:off x="2640300" y="3889450"/>
            <a:ext cx="17130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Overpass Light"/>
              <a:buNone/>
              <a:defRPr sz="1400">
                <a:latin typeface="Overpass Light"/>
                <a:ea typeface="Overpass Light"/>
                <a:cs typeface="Overpass Light"/>
                <a:sym typeface="Overpas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5" type="subTitle"/>
          </p:nvPr>
        </p:nvSpPr>
        <p:spPr>
          <a:xfrm flipH="1">
            <a:off x="4560588" y="3889462"/>
            <a:ext cx="1983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6" type="ctrTitle"/>
          </p:nvPr>
        </p:nvSpPr>
        <p:spPr>
          <a:xfrm flipH="1">
            <a:off x="719856" y="3889450"/>
            <a:ext cx="18171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Overpass Light"/>
              <a:buNone/>
              <a:defRPr sz="1400">
                <a:latin typeface="Overpass Light"/>
                <a:ea typeface="Overpass Light"/>
                <a:cs typeface="Overpass Light"/>
                <a:sym typeface="Overpas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idx="7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10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ctrTitle"/>
          </p:nvPr>
        </p:nvSpPr>
        <p:spPr>
          <a:xfrm flipH="1">
            <a:off x="1553019" y="1624552"/>
            <a:ext cx="19260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highlight>
                  <a:schemeClr val="lt1"/>
                </a:highlight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1" type="subTitle"/>
          </p:nvPr>
        </p:nvSpPr>
        <p:spPr>
          <a:xfrm flipH="1">
            <a:off x="714919" y="2233386"/>
            <a:ext cx="2311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6"/>
          <p:cNvSpPr txBox="1"/>
          <p:nvPr>
            <p:ph idx="2" type="ctrTitle"/>
          </p:nvPr>
        </p:nvSpPr>
        <p:spPr>
          <a:xfrm flipH="1">
            <a:off x="4476619" y="1624552"/>
            <a:ext cx="18813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3" type="subTitle"/>
          </p:nvPr>
        </p:nvSpPr>
        <p:spPr>
          <a:xfrm flipH="1">
            <a:off x="3638447" y="2233386"/>
            <a:ext cx="21057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6"/>
          <p:cNvSpPr txBox="1"/>
          <p:nvPr>
            <p:ph idx="4" type="ctrTitle"/>
          </p:nvPr>
        </p:nvSpPr>
        <p:spPr>
          <a:xfrm flipH="1">
            <a:off x="1553169" y="3236250"/>
            <a:ext cx="1790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73" name="Google Shape;73;p16"/>
          <p:cNvSpPr txBox="1"/>
          <p:nvPr>
            <p:ph idx="5" type="subTitle"/>
          </p:nvPr>
        </p:nvSpPr>
        <p:spPr>
          <a:xfrm flipH="1">
            <a:off x="714919" y="3854995"/>
            <a:ext cx="2311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16"/>
          <p:cNvSpPr txBox="1"/>
          <p:nvPr>
            <p:ph idx="6" type="ctrTitle"/>
          </p:nvPr>
        </p:nvSpPr>
        <p:spPr>
          <a:xfrm flipH="1">
            <a:off x="4476667" y="3236250"/>
            <a:ext cx="18384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75" name="Google Shape;75;p16"/>
          <p:cNvSpPr txBox="1"/>
          <p:nvPr>
            <p:ph idx="7" type="subTitle"/>
          </p:nvPr>
        </p:nvSpPr>
        <p:spPr>
          <a:xfrm flipH="1">
            <a:off x="3638447" y="3854995"/>
            <a:ext cx="21057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6" name="Google Shape;76;p16"/>
          <p:cNvSpPr txBox="1"/>
          <p:nvPr>
            <p:ph idx="8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3">
  <p:cSld name="CUSTOM_10_1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ctrTitle"/>
          </p:nvPr>
        </p:nvSpPr>
        <p:spPr>
          <a:xfrm flipH="1">
            <a:off x="3390900" y="181397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79" name="Google Shape;79;p17"/>
          <p:cNvSpPr txBox="1"/>
          <p:nvPr>
            <p:ph idx="1" type="subTitle"/>
          </p:nvPr>
        </p:nvSpPr>
        <p:spPr>
          <a:xfrm flipH="1">
            <a:off x="3316200" y="1369666"/>
            <a:ext cx="25116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0" name="Google Shape;80;p17"/>
          <p:cNvSpPr txBox="1"/>
          <p:nvPr>
            <p:ph idx="2" type="ctrTitle"/>
          </p:nvPr>
        </p:nvSpPr>
        <p:spPr>
          <a:xfrm flipH="1">
            <a:off x="5821052" y="1813975"/>
            <a:ext cx="26943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81" name="Google Shape;81;p17"/>
          <p:cNvSpPr txBox="1"/>
          <p:nvPr>
            <p:ph idx="3" type="subTitle"/>
          </p:nvPr>
        </p:nvSpPr>
        <p:spPr>
          <a:xfrm flipH="1">
            <a:off x="5912390" y="1369666"/>
            <a:ext cx="25116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2" name="Google Shape;82;p17"/>
          <p:cNvSpPr txBox="1"/>
          <p:nvPr>
            <p:ph idx="4" type="ctrTitle"/>
          </p:nvPr>
        </p:nvSpPr>
        <p:spPr>
          <a:xfrm flipH="1">
            <a:off x="781538" y="181397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83" name="Google Shape;83;p17"/>
          <p:cNvSpPr txBox="1"/>
          <p:nvPr>
            <p:ph idx="5" type="subTitle"/>
          </p:nvPr>
        </p:nvSpPr>
        <p:spPr>
          <a:xfrm flipH="1">
            <a:off x="822788" y="1369675"/>
            <a:ext cx="2279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4" name="Google Shape;84;p17"/>
          <p:cNvSpPr txBox="1"/>
          <p:nvPr>
            <p:ph idx="6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4">
  <p:cSld name="CUSTOM_10_1_1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ctrTitle"/>
          </p:nvPr>
        </p:nvSpPr>
        <p:spPr>
          <a:xfrm flipH="1">
            <a:off x="3390900" y="2754025"/>
            <a:ext cx="2362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87" name="Google Shape;87;p18"/>
          <p:cNvSpPr txBox="1"/>
          <p:nvPr>
            <p:ph idx="1" type="subTitle"/>
          </p:nvPr>
        </p:nvSpPr>
        <p:spPr>
          <a:xfrm flipH="1">
            <a:off x="3390900" y="319832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8" name="Google Shape;88;p18"/>
          <p:cNvSpPr txBox="1"/>
          <p:nvPr>
            <p:ph idx="2" type="ctrTitle"/>
          </p:nvPr>
        </p:nvSpPr>
        <p:spPr>
          <a:xfrm flipH="1">
            <a:off x="6176532" y="2754016"/>
            <a:ext cx="1983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89" name="Google Shape;89;p18"/>
          <p:cNvSpPr txBox="1"/>
          <p:nvPr>
            <p:ph idx="3" type="subTitle"/>
          </p:nvPr>
        </p:nvSpPr>
        <p:spPr>
          <a:xfrm flipH="1">
            <a:off x="5987088" y="319832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0" name="Google Shape;90;p18"/>
          <p:cNvSpPr txBox="1"/>
          <p:nvPr>
            <p:ph idx="4" type="ctrTitle"/>
          </p:nvPr>
        </p:nvSpPr>
        <p:spPr>
          <a:xfrm flipH="1">
            <a:off x="1030196" y="2754016"/>
            <a:ext cx="1891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91" name="Google Shape;91;p18"/>
          <p:cNvSpPr txBox="1"/>
          <p:nvPr>
            <p:ph idx="5" type="subTitle"/>
          </p:nvPr>
        </p:nvSpPr>
        <p:spPr>
          <a:xfrm flipH="1">
            <a:off x="884550" y="3198325"/>
            <a:ext cx="2182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2" name="Google Shape;92;p18"/>
          <p:cNvSpPr txBox="1"/>
          <p:nvPr>
            <p:ph idx="6" type="ctrTitle"/>
          </p:nvPr>
        </p:nvSpPr>
        <p:spPr>
          <a:xfrm flipH="1">
            <a:off x="713604" y="3361800"/>
            <a:ext cx="6433200" cy="143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mall numbers">
  <p:cSld name="CUSTOM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idx="1" type="subTitle"/>
          </p:nvPr>
        </p:nvSpPr>
        <p:spPr>
          <a:xfrm>
            <a:off x="904225" y="1569150"/>
            <a:ext cx="1762200" cy="6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95" name="Google Shape;95;p19"/>
          <p:cNvSpPr txBox="1"/>
          <p:nvPr>
            <p:ph hasCustomPrompt="1" type="title"/>
          </p:nvPr>
        </p:nvSpPr>
        <p:spPr>
          <a:xfrm>
            <a:off x="672375" y="1036900"/>
            <a:ext cx="19941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9"/>
          <p:cNvSpPr txBox="1"/>
          <p:nvPr>
            <p:ph idx="2" type="subTitle"/>
          </p:nvPr>
        </p:nvSpPr>
        <p:spPr>
          <a:xfrm>
            <a:off x="771525" y="3486275"/>
            <a:ext cx="1895100" cy="6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97" name="Google Shape;97;p19"/>
          <p:cNvSpPr txBox="1"/>
          <p:nvPr>
            <p:ph hasCustomPrompt="1" idx="3" type="title"/>
          </p:nvPr>
        </p:nvSpPr>
        <p:spPr>
          <a:xfrm>
            <a:off x="904225" y="3025025"/>
            <a:ext cx="17622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3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ctrTitle"/>
          </p:nvPr>
        </p:nvSpPr>
        <p:spPr>
          <a:xfrm>
            <a:off x="905650" y="1701925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0" name="Google Shape;100;p20"/>
          <p:cNvSpPr txBox="1"/>
          <p:nvPr>
            <p:ph idx="1" type="subTitle"/>
          </p:nvPr>
        </p:nvSpPr>
        <p:spPr>
          <a:xfrm>
            <a:off x="905650" y="2131969"/>
            <a:ext cx="21090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1" name="Google Shape;101;p20"/>
          <p:cNvSpPr txBox="1"/>
          <p:nvPr>
            <p:ph idx="2" type="ctrTitle"/>
          </p:nvPr>
        </p:nvSpPr>
        <p:spPr>
          <a:xfrm>
            <a:off x="3517500" y="1701925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2" name="Google Shape;102;p20"/>
          <p:cNvSpPr txBox="1"/>
          <p:nvPr>
            <p:ph idx="3" type="subTitle"/>
          </p:nvPr>
        </p:nvSpPr>
        <p:spPr>
          <a:xfrm>
            <a:off x="3517500" y="2131969"/>
            <a:ext cx="21090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3" name="Google Shape;103;p20"/>
          <p:cNvSpPr txBox="1"/>
          <p:nvPr>
            <p:ph idx="4" type="ctrTitle"/>
          </p:nvPr>
        </p:nvSpPr>
        <p:spPr>
          <a:xfrm>
            <a:off x="6129350" y="1701925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4" name="Google Shape;104;p20"/>
          <p:cNvSpPr txBox="1"/>
          <p:nvPr>
            <p:ph idx="5" type="subTitle"/>
          </p:nvPr>
        </p:nvSpPr>
        <p:spPr>
          <a:xfrm>
            <a:off x="6129350" y="2131969"/>
            <a:ext cx="21090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5" name="Google Shape;105;p20"/>
          <p:cNvSpPr txBox="1"/>
          <p:nvPr>
            <p:ph idx="6" type="ctrTitle"/>
          </p:nvPr>
        </p:nvSpPr>
        <p:spPr>
          <a:xfrm>
            <a:off x="905650" y="3445800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6" name="Google Shape;106;p20"/>
          <p:cNvSpPr txBox="1"/>
          <p:nvPr>
            <p:ph idx="7" type="subTitle"/>
          </p:nvPr>
        </p:nvSpPr>
        <p:spPr>
          <a:xfrm>
            <a:off x="905650" y="3884930"/>
            <a:ext cx="2109000" cy="8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7" name="Google Shape;107;p20"/>
          <p:cNvSpPr txBox="1"/>
          <p:nvPr>
            <p:ph idx="8" type="ctrTitle"/>
          </p:nvPr>
        </p:nvSpPr>
        <p:spPr>
          <a:xfrm>
            <a:off x="3517500" y="3445769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8" name="Google Shape;108;p20"/>
          <p:cNvSpPr txBox="1"/>
          <p:nvPr>
            <p:ph idx="9" type="subTitle"/>
          </p:nvPr>
        </p:nvSpPr>
        <p:spPr>
          <a:xfrm>
            <a:off x="3478950" y="3882494"/>
            <a:ext cx="2186100" cy="8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09" name="Google Shape;109;p20"/>
          <p:cNvSpPr txBox="1"/>
          <p:nvPr>
            <p:ph idx="13" type="ctrTitle"/>
          </p:nvPr>
        </p:nvSpPr>
        <p:spPr>
          <a:xfrm>
            <a:off x="6129350" y="3445794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10" name="Google Shape;110;p20"/>
          <p:cNvSpPr txBox="1"/>
          <p:nvPr>
            <p:ph idx="14" type="subTitle"/>
          </p:nvPr>
        </p:nvSpPr>
        <p:spPr>
          <a:xfrm>
            <a:off x="6129350" y="3882519"/>
            <a:ext cx="2109000" cy="8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11" name="Google Shape;111;p20"/>
          <p:cNvSpPr txBox="1"/>
          <p:nvPr>
            <p:ph idx="15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720000" y="967725"/>
            <a:ext cx="44046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720000" y="3822300"/>
            <a:ext cx="1956000" cy="93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" name="Google Shape;14;p3"/>
          <p:cNvSpPr txBox="1"/>
          <p:nvPr>
            <p:ph hasCustomPrompt="1" idx="2" type="title"/>
          </p:nvPr>
        </p:nvSpPr>
        <p:spPr>
          <a:xfrm>
            <a:off x="720000" y="2857494"/>
            <a:ext cx="1753800" cy="888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500"/>
              <a:buFont typeface="Barlow Semi Condensed Medium"/>
              <a:buNone/>
              <a:defRPr sz="96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chnology design 1">
  <p:cSld name="CUSTOM_4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/>
          <p:nvPr>
            <p:ph type="ctrTitle"/>
          </p:nvPr>
        </p:nvSpPr>
        <p:spPr>
          <a:xfrm flipH="1">
            <a:off x="5935434" y="2160625"/>
            <a:ext cx="2181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4" name="Google Shape;114;p21"/>
          <p:cNvSpPr txBox="1"/>
          <p:nvPr>
            <p:ph idx="1" type="subTitle"/>
          </p:nvPr>
        </p:nvSpPr>
        <p:spPr>
          <a:xfrm flipH="1">
            <a:off x="1920325" y="3060100"/>
            <a:ext cx="19131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1"/>
          <p:cNvSpPr txBox="1"/>
          <p:nvPr>
            <p:ph idx="2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">
  <p:cSld name="CUSTOM_8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ctrTitle"/>
          </p:nvPr>
        </p:nvSpPr>
        <p:spPr>
          <a:xfrm flipH="1">
            <a:off x="713604" y="3361800"/>
            <a:ext cx="6433200" cy="143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9"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ctrTitle"/>
          </p:nvPr>
        </p:nvSpPr>
        <p:spPr>
          <a:xfrm flipH="1">
            <a:off x="3059250" y="637181"/>
            <a:ext cx="4830900" cy="116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120" name="Google Shape;120;p23"/>
          <p:cNvSpPr txBox="1"/>
          <p:nvPr>
            <p:ph idx="1" type="subTitle"/>
          </p:nvPr>
        </p:nvSpPr>
        <p:spPr>
          <a:xfrm flipH="1">
            <a:off x="4935150" y="1932300"/>
            <a:ext cx="2955000" cy="188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21" name="Google Shape;121;p23"/>
          <p:cNvSpPr txBox="1"/>
          <p:nvPr/>
        </p:nvSpPr>
        <p:spPr>
          <a:xfrm>
            <a:off x="4881634" y="3815325"/>
            <a:ext cx="2998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Overpass Light"/>
                <a:ea typeface="Overpass Light"/>
                <a:cs typeface="Overpass Light"/>
                <a:sym typeface="Overpass Light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Overpass Light"/>
                <a:ea typeface="Overpass Light"/>
                <a:cs typeface="Overpass Light"/>
                <a:sym typeface="Overpass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Overpass Light"/>
                <a:ea typeface="Overpass Light"/>
                <a:cs typeface="Overpass Light"/>
                <a:sym typeface="Overpass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. </a:t>
            </a:r>
            <a:endParaRPr sz="10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1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/>
          <p:nvPr>
            <p:ph hasCustomPrompt="1" type="title"/>
          </p:nvPr>
        </p:nvSpPr>
        <p:spPr>
          <a:xfrm>
            <a:off x="707221" y="1871938"/>
            <a:ext cx="1328100" cy="23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t>xx%</a:t>
            </a:r>
          </a:p>
        </p:txBody>
      </p:sp>
      <p:sp>
        <p:nvSpPr>
          <p:cNvPr id="124" name="Google Shape;124;p24"/>
          <p:cNvSpPr txBox="1"/>
          <p:nvPr>
            <p:ph hasCustomPrompt="1" idx="2" type="title"/>
          </p:nvPr>
        </p:nvSpPr>
        <p:spPr>
          <a:xfrm>
            <a:off x="3466471" y="1871953"/>
            <a:ext cx="1328100" cy="23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t>xx%</a:t>
            </a:r>
          </a:p>
        </p:txBody>
      </p:sp>
      <p:sp>
        <p:nvSpPr>
          <p:cNvPr id="125" name="Google Shape;125;p24"/>
          <p:cNvSpPr txBox="1"/>
          <p:nvPr>
            <p:ph hasCustomPrompt="1" idx="3" type="title"/>
          </p:nvPr>
        </p:nvSpPr>
        <p:spPr>
          <a:xfrm>
            <a:off x="6459096" y="1871955"/>
            <a:ext cx="1328100" cy="23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t>xx%</a:t>
            </a:r>
          </a:p>
        </p:txBody>
      </p:sp>
      <p:sp>
        <p:nvSpPr>
          <p:cNvPr id="126" name="Google Shape;126;p24"/>
          <p:cNvSpPr txBox="1"/>
          <p:nvPr>
            <p:ph idx="1" type="subTitle"/>
          </p:nvPr>
        </p:nvSpPr>
        <p:spPr>
          <a:xfrm flipH="1">
            <a:off x="707221" y="2650200"/>
            <a:ext cx="1678800" cy="87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127" name="Google Shape;127;p24"/>
          <p:cNvSpPr txBox="1"/>
          <p:nvPr>
            <p:ph idx="4" type="subTitle"/>
          </p:nvPr>
        </p:nvSpPr>
        <p:spPr>
          <a:xfrm>
            <a:off x="707221" y="3492625"/>
            <a:ext cx="1731000" cy="4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28" name="Google Shape;128;p24"/>
          <p:cNvSpPr txBox="1"/>
          <p:nvPr>
            <p:ph idx="5" type="subTitle"/>
          </p:nvPr>
        </p:nvSpPr>
        <p:spPr>
          <a:xfrm flipH="1">
            <a:off x="3466513" y="2650200"/>
            <a:ext cx="1787400" cy="87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129" name="Google Shape;129;p24"/>
          <p:cNvSpPr txBox="1"/>
          <p:nvPr>
            <p:ph idx="6" type="subTitle"/>
          </p:nvPr>
        </p:nvSpPr>
        <p:spPr>
          <a:xfrm>
            <a:off x="3522988" y="3492625"/>
            <a:ext cx="1678800" cy="4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30" name="Google Shape;130;p24"/>
          <p:cNvSpPr txBox="1"/>
          <p:nvPr>
            <p:ph idx="7" type="subTitle"/>
          </p:nvPr>
        </p:nvSpPr>
        <p:spPr>
          <a:xfrm flipH="1">
            <a:off x="6459096" y="2650325"/>
            <a:ext cx="1678800" cy="87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131" name="Google Shape;131;p24"/>
          <p:cNvSpPr txBox="1"/>
          <p:nvPr>
            <p:ph idx="8" type="subTitle"/>
          </p:nvPr>
        </p:nvSpPr>
        <p:spPr>
          <a:xfrm>
            <a:off x="6459099" y="3492625"/>
            <a:ext cx="1731000" cy="4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32" name="Google Shape;132;p24"/>
          <p:cNvSpPr txBox="1"/>
          <p:nvPr>
            <p:ph idx="9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list">
  <p:cSld name="CUSTOM_13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idx="1" type="body"/>
          </p:nvPr>
        </p:nvSpPr>
        <p:spPr>
          <a:xfrm>
            <a:off x="618975" y="1202965"/>
            <a:ext cx="3593400" cy="3513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ivvic Light"/>
              <a:buChar char="●"/>
              <a:defRPr sz="1300"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Muli"/>
              <a:buChar char="○"/>
              <a:defRPr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Muli"/>
              <a:buChar char="■"/>
              <a:defRPr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Muli"/>
              <a:buChar char="●"/>
              <a:defRPr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○"/>
              <a:defRPr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■"/>
              <a:defRPr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●"/>
              <a:defRPr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○"/>
              <a:defRPr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000"/>
              <a:buFont typeface="Muli"/>
              <a:buChar char="■"/>
              <a:defRPr/>
            </a:lvl9pPr>
          </a:lstStyle>
          <a:p/>
        </p:txBody>
      </p:sp>
      <p:sp>
        <p:nvSpPr>
          <p:cNvPr id="135" name="Google Shape;135;p25"/>
          <p:cNvSpPr txBox="1"/>
          <p:nvPr>
            <p:ph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6" name="Google Shape;136;p25"/>
          <p:cNvSpPr txBox="1"/>
          <p:nvPr>
            <p:ph idx="2" type="body"/>
          </p:nvPr>
        </p:nvSpPr>
        <p:spPr>
          <a:xfrm>
            <a:off x="4699050" y="1269976"/>
            <a:ext cx="3450300" cy="344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ivvic Light"/>
              <a:buChar char="●"/>
              <a:defRPr sz="1200"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Nunito Light"/>
              <a:buChar char="○"/>
              <a:defRPr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Nunito Light"/>
              <a:buChar char="■"/>
              <a:defRPr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Nunito Light"/>
              <a:buChar char="●"/>
              <a:defRPr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○"/>
              <a:defRPr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■"/>
              <a:defRPr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●"/>
              <a:defRPr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○"/>
              <a:defRPr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Font typeface="Nunito Ligh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14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1" name="Google Shape;141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2" name="Google Shape;142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/>
          <p:nvPr>
            <p:ph type="ctrTitle"/>
          </p:nvPr>
        </p:nvSpPr>
        <p:spPr>
          <a:xfrm>
            <a:off x="720000" y="1443000"/>
            <a:ext cx="6210000" cy="172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None/>
              <a:defRPr sz="72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148" name="Google Shape;148;p30"/>
          <p:cNvSpPr txBox="1"/>
          <p:nvPr>
            <p:ph idx="1" type="subTitle"/>
          </p:nvPr>
        </p:nvSpPr>
        <p:spPr>
          <a:xfrm>
            <a:off x="791425" y="3722944"/>
            <a:ext cx="30063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ctrTitle"/>
          </p:nvPr>
        </p:nvSpPr>
        <p:spPr>
          <a:xfrm>
            <a:off x="720000" y="967725"/>
            <a:ext cx="44046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51" name="Google Shape;151;p31"/>
          <p:cNvSpPr txBox="1"/>
          <p:nvPr>
            <p:ph idx="1" type="subTitle"/>
          </p:nvPr>
        </p:nvSpPr>
        <p:spPr>
          <a:xfrm>
            <a:off x="720000" y="3822300"/>
            <a:ext cx="1956000" cy="93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52" name="Google Shape;152;p31"/>
          <p:cNvSpPr txBox="1"/>
          <p:nvPr>
            <p:ph hasCustomPrompt="1" idx="2" type="title"/>
          </p:nvPr>
        </p:nvSpPr>
        <p:spPr>
          <a:xfrm>
            <a:off x="720000" y="2857494"/>
            <a:ext cx="1753800" cy="888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500"/>
              <a:buFont typeface="Barlow Semi Condensed Medium"/>
              <a:buNone/>
              <a:defRPr sz="96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Barlow Semi Condensed Medium"/>
              <a:buNone/>
              <a:defRPr sz="5500">
                <a:solidFill>
                  <a:srgbClr val="434343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idx="1" type="subTitle"/>
          </p:nvPr>
        </p:nvSpPr>
        <p:spPr>
          <a:xfrm flipH="1">
            <a:off x="719975" y="1406300"/>
            <a:ext cx="3094800" cy="158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4"/>
          <p:cNvSpPr txBox="1"/>
          <p:nvPr>
            <p:ph type="ctrTitle"/>
          </p:nvPr>
        </p:nvSpPr>
        <p:spPr>
          <a:xfrm flipH="1">
            <a:off x="713625" y="3847150"/>
            <a:ext cx="4367100" cy="94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 txBox="1"/>
          <p:nvPr>
            <p:ph idx="1" type="subTitle"/>
          </p:nvPr>
        </p:nvSpPr>
        <p:spPr>
          <a:xfrm flipH="1">
            <a:off x="719975" y="1406300"/>
            <a:ext cx="3094800" cy="158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5" name="Google Shape;155;p32"/>
          <p:cNvSpPr txBox="1"/>
          <p:nvPr>
            <p:ph type="ctrTitle"/>
          </p:nvPr>
        </p:nvSpPr>
        <p:spPr>
          <a:xfrm flipH="1">
            <a:off x="713625" y="3847150"/>
            <a:ext cx="4367100" cy="94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3"/>
          <p:cNvSpPr txBox="1"/>
          <p:nvPr>
            <p:ph type="ctrTitle"/>
          </p:nvPr>
        </p:nvSpPr>
        <p:spPr>
          <a:xfrm flipH="1">
            <a:off x="1377219" y="2710638"/>
            <a:ext cx="2196300" cy="46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highlight>
                  <a:schemeClr val="lt1"/>
                </a:highlight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58" name="Google Shape;158;p33"/>
          <p:cNvSpPr txBox="1"/>
          <p:nvPr>
            <p:ph idx="1" type="subTitle"/>
          </p:nvPr>
        </p:nvSpPr>
        <p:spPr>
          <a:xfrm flipH="1">
            <a:off x="1377219" y="2042575"/>
            <a:ext cx="2865300" cy="78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33"/>
          <p:cNvSpPr txBox="1"/>
          <p:nvPr>
            <p:ph idx="2" type="ctrTitle"/>
          </p:nvPr>
        </p:nvSpPr>
        <p:spPr>
          <a:xfrm flipH="1">
            <a:off x="1377219" y="3945888"/>
            <a:ext cx="2196300" cy="46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highlight>
                  <a:schemeClr val="lt1"/>
                </a:highlight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60" name="Google Shape;160;p33"/>
          <p:cNvSpPr txBox="1"/>
          <p:nvPr>
            <p:ph idx="3" type="subTitle"/>
          </p:nvPr>
        </p:nvSpPr>
        <p:spPr>
          <a:xfrm flipH="1">
            <a:off x="1377219" y="3277826"/>
            <a:ext cx="2865300" cy="74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3"/>
          <p:cNvSpPr txBox="1"/>
          <p:nvPr>
            <p:ph idx="4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 txBox="1"/>
          <p:nvPr>
            <p:ph type="ctrTitle"/>
          </p:nvPr>
        </p:nvSpPr>
        <p:spPr>
          <a:xfrm flipH="1">
            <a:off x="713600" y="3925371"/>
            <a:ext cx="6433200" cy="86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5"/>
          <p:cNvSpPr txBox="1"/>
          <p:nvPr>
            <p:ph idx="1" type="body"/>
          </p:nvPr>
        </p:nvSpPr>
        <p:spPr>
          <a:xfrm>
            <a:off x="720000" y="1558450"/>
            <a:ext cx="6211800" cy="30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A8E1"/>
              </a:buClr>
              <a:buSzPts val="1600"/>
              <a:buFont typeface="Nunito Light"/>
              <a:buChar char="●"/>
              <a:defRPr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indent="-323850" lvl="2" marL="1371600" rtl="0"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indent="-323850" lvl="3" marL="1828800" rtl="0"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indent="-311150" lvl="6" marL="3200400" rtl="0"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indent="-311150" lvl="7" marL="3657600" rtl="0"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166" name="Google Shape;166;p35"/>
          <p:cNvSpPr txBox="1"/>
          <p:nvPr>
            <p:ph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6"/>
          <p:cNvSpPr txBox="1"/>
          <p:nvPr>
            <p:ph type="title"/>
          </p:nvPr>
        </p:nvSpPr>
        <p:spPr>
          <a:xfrm>
            <a:off x="720000" y="1350850"/>
            <a:ext cx="7347600" cy="268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9" name="Google Shape;169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72" name="Google Shape;172;p3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73" name="Google Shape;173;p3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8"/>
          <p:cNvSpPr txBox="1"/>
          <p:nvPr>
            <p:ph type="ctrTitle"/>
          </p:nvPr>
        </p:nvSpPr>
        <p:spPr>
          <a:xfrm flipH="1">
            <a:off x="713604" y="3361800"/>
            <a:ext cx="6433200" cy="143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76" name="Google Shape;176;p38"/>
          <p:cNvSpPr txBox="1"/>
          <p:nvPr>
            <p:ph idx="1" type="subTitle"/>
          </p:nvPr>
        </p:nvSpPr>
        <p:spPr>
          <a:xfrm flipH="1">
            <a:off x="838300" y="897375"/>
            <a:ext cx="1776300" cy="12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9"/>
          <p:cNvSpPr txBox="1"/>
          <p:nvPr>
            <p:ph idx="1" type="subTitle"/>
          </p:nvPr>
        </p:nvSpPr>
        <p:spPr>
          <a:xfrm flipH="1">
            <a:off x="4734075" y="2140875"/>
            <a:ext cx="33009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79" name="Google Shape;179;p39"/>
          <p:cNvSpPr txBox="1"/>
          <p:nvPr>
            <p:ph hasCustomPrompt="1" type="title"/>
          </p:nvPr>
        </p:nvSpPr>
        <p:spPr>
          <a:xfrm flipH="1">
            <a:off x="847575" y="1177875"/>
            <a:ext cx="7224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7200"/>
              <a:buNone/>
              <a:defRPr b="1" sz="72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7200"/>
              <a:buFont typeface="Fira Sans Extra Condensed Medium"/>
              <a:buNone/>
              <a:defRPr sz="72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CUSTOM_15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0"/>
          <p:cNvSpPr txBox="1"/>
          <p:nvPr>
            <p:ph type="ctrTitle"/>
          </p:nvPr>
        </p:nvSpPr>
        <p:spPr>
          <a:xfrm flipH="1">
            <a:off x="1578351" y="2861975"/>
            <a:ext cx="16416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82" name="Google Shape;182;p40"/>
          <p:cNvSpPr txBox="1"/>
          <p:nvPr>
            <p:ph idx="1" type="subTitle"/>
          </p:nvPr>
        </p:nvSpPr>
        <p:spPr>
          <a:xfrm flipH="1">
            <a:off x="1587599" y="1891350"/>
            <a:ext cx="2023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3" name="Google Shape;183;p40"/>
          <p:cNvSpPr txBox="1"/>
          <p:nvPr>
            <p:ph idx="2" type="ctrTitle"/>
          </p:nvPr>
        </p:nvSpPr>
        <p:spPr>
          <a:xfrm flipH="1">
            <a:off x="6228549" y="2861975"/>
            <a:ext cx="1337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84" name="Google Shape;184;p40"/>
          <p:cNvSpPr txBox="1"/>
          <p:nvPr>
            <p:ph idx="3" type="subTitle"/>
          </p:nvPr>
        </p:nvSpPr>
        <p:spPr>
          <a:xfrm flipH="1">
            <a:off x="5542123" y="1891350"/>
            <a:ext cx="2023500" cy="62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5" name="Google Shape;185;p40"/>
          <p:cNvSpPr txBox="1"/>
          <p:nvPr>
            <p:ph idx="4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1"/>
          <p:cNvSpPr txBox="1"/>
          <p:nvPr>
            <p:ph type="ctrTitle"/>
          </p:nvPr>
        </p:nvSpPr>
        <p:spPr>
          <a:xfrm flipH="1">
            <a:off x="720000" y="3562700"/>
            <a:ext cx="2023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88" name="Google Shape;188;p41"/>
          <p:cNvSpPr txBox="1"/>
          <p:nvPr>
            <p:ph idx="1" type="subTitle"/>
          </p:nvPr>
        </p:nvSpPr>
        <p:spPr>
          <a:xfrm flipH="1">
            <a:off x="729299" y="2219007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9" name="Google Shape;189;p41"/>
          <p:cNvSpPr txBox="1"/>
          <p:nvPr>
            <p:ph idx="2" type="ctrTitle"/>
          </p:nvPr>
        </p:nvSpPr>
        <p:spPr>
          <a:xfrm flipH="1">
            <a:off x="3474300" y="3562700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0" name="Google Shape;190;p41"/>
          <p:cNvSpPr txBox="1"/>
          <p:nvPr>
            <p:ph idx="3" type="subTitle"/>
          </p:nvPr>
        </p:nvSpPr>
        <p:spPr>
          <a:xfrm flipH="1">
            <a:off x="3474300" y="1900107"/>
            <a:ext cx="2195400" cy="89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91" name="Google Shape;191;p41"/>
          <p:cNvSpPr txBox="1"/>
          <p:nvPr>
            <p:ph idx="4" type="ctrTitle"/>
          </p:nvPr>
        </p:nvSpPr>
        <p:spPr>
          <a:xfrm flipH="1">
            <a:off x="6228600" y="3562700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2" name="Google Shape;192;p41"/>
          <p:cNvSpPr txBox="1"/>
          <p:nvPr>
            <p:ph idx="5" type="subTitle"/>
          </p:nvPr>
        </p:nvSpPr>
        <p:spPr>
          <a:xfrm flipH="1">
            <a:off x="6228575" y="2171607"/>
            <a:ext cx="2195400" cy="625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93" name="Google Shape;193;p41"/>
          <p:cNvSpPr txBox="1"/>
          <p:nvPr>
            <p:ph idx="6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ctrTitle"/>
          </p:nvPr>
        </p:nvSpPr>
        <p:spPr>
          <a:xfrm flipH="1">
            <a:off x="1377219" y="2710638"/>
            <a:ext cx="2196300" cy="46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highlight>
                  <a:schemeClr val="lt1"/>
                </a:highlight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0" name="Google Shape;20;p5"/>
          <p:cNvSpPr txBox="1"/>
          <p:nvPr>
            <p:ph idx="1" type="subTitle"/>
          </p:nvPr>
        </p:nvSpPr>
        <p:spPr>
          <a:xfrm flipH="1">
            <a:off x="1377219" y="2042575"/>
            <a:ext cx="2865300" cy="78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2" type="ctrTitle"/>
          </p:nvPr>
        </p:nvSpPr>
        <p:spPr>
          <a:xfrm flipH="1">
            <a:off x="1377219" y="3945888"/>
            <a:ext cx="2196300" cy="46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highlight>
                  <a:schemeClr val="lt1"/>
                </a:highlight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2" name="Google Shape;22;p5"/>
          <p:cNvSpPr txBox="1"/>
          <p:nvPr>
            <p:ph idx="3" type="subTitle"/>
          </p:nvPr>
        </p:nvSpPr>
        <p:spPr>
          <a:xfrm flipH="1">
            <a:off x="1377219" y="3277826"/>
            <a:ext cx="2865300" cy="74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4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2"/>
          <p:cNvSpPr txBox="1"/>
          <p:nvPr>
            <p:ph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2">
  <p:cSld name="CUSTOM_12_1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3"/>
          <p:cNvSpPr txBox="1"/>
          <p:nvPr>
            <p:ph type="ctrTitle"/>
          </p:nvPr>
        </p:nvSpPr>
        <p:spPr>
          <a:xfrm flipH="1">
            <a:off x="2640300" y="2992750"/>
            <a:ext cx="17130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8" name="Google Shape;198;p43"/>
          <p:cNvSpPr txBox="1"/>
          <p:nvPr>
            <p:ph idx="1" type="subTitle"/>
          </p:nvPr>
        </p:nvSpPr>
        <p:spPr>
          <a:xfrm flipH="1">
            <a:off x="4560588" y="2992762"/>
            <a:ext cx="1983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99" name="Google Shape;199;p43"/>
          <p:cNvSpPr txBox="1"/>
          <p:nvPr>
            <p:ph idx="2" type="ctrTitle"/>
          </p:nvPr>
        </p:nvSpPr>
        <p:spPr>
          <a:xfrm flipH="1">
            <a:off x="719856" y="2992750"/>
            <a:ext cx="18171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00" name="Google Shape;200;p43"/>
          <p:cNvSpPr txBox="1"/>
          <p:nvPr>
            <p:ph idx="3" type="subTitle"/>
          </p:nvPr>
        </p:nvSpPr>
        <p:spPr>
          <a:xfrm flipH="1">
            <a:off x="6395763" y="1727562"/>
            <a:ext cx="1983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01" name="Google Shape;201;p43"/>
          <p:cNvSpPr txBox="1"/>
          <p:nvPr>
            <p:ph idx="4" type="ctrTitle"/>
          </p:nvPr>
        </p:nvSpPr>
        <p:spPr>
          <a:xfrm flipH="1">
            <a:off x="2640300" y="3889450"/>
            <a:ext cx="17130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Overpass Light"/>
              <a:buNone/>
              <a:defRPr sz="1400">
                <a:latin typeface="Overpass Light"/>
                <a:ea typeface="Overpass Light"/>
                <a:cs typeface="Overpass Light"/>
                <a:sym typeface="Overpas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/>
        </p:txBody>
      </p:sp>
      <p:sp>
        <p:nvSpPr>
          <p:cNvPr id="202" name="Google Shape;202;p43"/>
          <p:cNvSpPr txBox="1"/>
          <p:nvPr>
            <p:ph idx="5" type="subTitle"/>
          </p:nvPr>
        </p:nvSpPr>
        <p:spPr>
          <a:xfrm flipH="1">
            <a:off x="4560588" y="3889462"/>
            <a:ext cx="1983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43"/>
          <p:cNvSpPr txBox="1"/>
          <p:nvPr>
            <p:ph idx="6" type="ctrTitle"/>
          </p:nvPr>
        </p:nvSpPr>
        <p:spPr>
          <a:xfrm flipH="1">
            <a:off x="719856" y="3889450"/>
            <a:ext cx="18171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Overpass Light"/>
              <a:buNone/>
              <a:defRPr sz="1400">
                <a:latin typeface="Overpass Light"/>
                <a:ea typeface="Overpass Light"/>
                <a:cs typeface="Overpass Light"/>
                <a:sym typeface="Overpas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 Light"/>
              <a:buNone/>
              <a:defRPr sz="1400">
                <a:solidFill>
                  <a:srgbClr val="434343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/>
        </p:txBody>
      </p:sp>
      <p:sp>
        <p:nvSpPr>
          <p:cNvPr id="204" name="Google Shape;204;p43"/>
          <p:cNvSpPr txBox="1"/>
          <p:nvPr>
            <p:ph idx="7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10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4"/>
          <p:cNvSpPr txBox="1"/>
          <p:nvPr>
            <p:ph type="ctrTitle"/>
          </p:nvPr>
        </p:nvSpPr>
        <p:spPr>
          <a:xfrm flipH="1">
            <a:off x="1553019" y="1624552"/>
            <a:ext cx="19260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highlight>
                  <a:schemeClr val="lt1"/>
                </a:highlight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07" name="Google Shape;207;p44"/>
          <p:cNvSpPr txBox="1"/>
          <p:nvPr>
            <p:ph idx="1" type="subTitle"/>
          </p:nvPr>
        </p:nvSpPr>
        <p:spPr>
          <a:xfrm flipH="1">
            <a:off x="714919" y="2233386"/>
            <a:ext cx="2311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08" name="Google Shape;208;p44"/>
          <p:cNvSpPr txBox="1"/>
          <p:nvPr>
            <p:ph idx="2" type="ctrTitle"/>
          </p:nvPr>
        </p:nvSpPr>
        <p:spPr>
          <a:xfrm flipH="1">
            <a:off x="4476619" y="1624552"/>
            <a:ext cx="18813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09" name="Google Shape;209;p44"/>
          <p:cNvSpPr txBox="1"/>
          <p:nvPr>
            <p:ph idx="3" type="subTitle"/>
          </p:nvPr>
        </p:nvSpPr>
        <p:spPr>
          <a:xfrm flipH="1">
            <a:off x="3638447" y="2233386"/>
            <a:ext cx="21057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10" name="Google Shape;210;p44"/>
          <p:cNvSpPr txBox="1"/>
          <p:nvPr>
            <p:ph idx="4" type="ctrTitle"/>
          </p:nvPr>
        </p:nvSpPr>
        <p:spPr>
          <a:xfrm flipH="1">
            <a:off x="1553169" y="3236250"/>
            <a:ext cx="1790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11" name="Google Shape;211;p44"/>
          <p:cNvSpPr txBox="1"/>
          <p:nvPr>
            <p:ph idx="5" type="subTitle"/>
          </p:nvPr>
        </p:nvSpPr>
        <p:spPr>
          <a:xfrm flipH="1">
            <a:off x="714919" y="3854995"/>
            <a:ext cx="2311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12" name="Google Shape;212;p44"/>
          <p:cNvSpPr txBox="1"/>
          <p:nvPr>
            <p:ph idx="6" type="ctrTitle"/>
          </p:nvPr>
        </p:nvSpPr>
        <p:spPr>
          <a:xfrm flipH="1">
            <a:off x="4476667" y="3236250"/>
            <a:ext cx="18384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13" name="Google Shape;213;p44"/>
          <p:cNvSpPr txBox="1"/>
          <p:nvPr>
            <p:ph idx="7" type="subTitle"/>
          </p:nvPr>
        </p:nvSpPr>
        <p:spPr>
          <a:xfrm flipH="1">
            <a:off x="3638447" y="3854995"/>
            <a:ext cx="21057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14" name="Google Shape;214;p44"/>
          <p:cNvSpPr txBox="1"/>
          <p:nvPr>
            <p:ph idx="8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3">
  <p:cSld name="CUSTOM_10_1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5"/>
          <p:cNvSpPr txBox="1"/>
          <p:nvPr>
            <p:ph type="ctrTitle"/>
          </p:nvPr>
        </p:nvSpPr>
        <p:spPr>
          <a:xfrm flipH="1">
            <a:off x="3390900" y="181397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17" name="Google Shape;217;p45"/>
          <p:cNvSpPr txBox="1"/>
          <p:nvPr>
            <p:ph idx="1" type="subTitle"/>
          </p:nvPr>
        </p:nvSpPr>
        <p:spPr>
          <a:xfrm flipH="1">
            <a:off x="3316200" y="1369666"/>
            <a:ext cx="25116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18" name="Google Shape;218;p45"/>
          <p:cNvSpPr txBox="1"/>
          <p:nvPr>
            <p:ph idx="2" type="ctrTitle"/>
          </p:nvPr>
        </p:nvSpPr>
        <p:spPr>
          <a:xfrm flipH="1">
            <a:off x="5821052" y="1813975"/>
            <a:ext cx="26943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19" name="Google Shape;219;p45"/>
          <p:cNvSpPr txBox="1"/>
          <p:nvPr>
            <p:ph idx="3" type="subTitle"/>
          </p:nvPr>
        </p:nvSpPr>
        <p:spPr>
          <a:xfrm flipH="1">
            <a:off x="5912390" y="1369666"/>
            <a:ext cx="25116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20" name="Google Shape;220;p45"/>
          <p:cNvSpPr txBox="1"/>
          <p:nvPr>
            <p:ph idx="4" type="ctrTitle"/>
          </p:nvPr>
        </p:nvSpPr>
        <p:spPr>
          <a:xfrm flipH="1">
            <a:off x="781538" y="181397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21" name="Google Shape;221;p45"/>
          <p:cNvSpPr txBox="1"/>
          <p:nvPr>
            <p:ph idx="5" type="subTitle"/>
          </p:nvPr>
        </p:nvSpPr>
        <p:spPr>
          <a:xfrm flipH="1">
            <a:off x="822788" y="1369675"/>
            <a:ext cx="2279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22" name="Google Shape;222;p45"/>
          <p:cNvSpPr txBox="1"/>
          <p:nvPr>
            <p:ph idx="6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4">
  <p:cSld name="CUSTOM_10_1_1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6"/>
          <p:cNvSpPr txBox="1"/>
          <p:nvPr>
            <p:ph type="ctrTitle"/>
          </p:nvPr>
        </p:nvSpPr>
        <p:spPr>
          <a:xfrm flipH="1">
            <a:off x="3390900" y="2754025"/>
            <a:ext cx="2362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25" name="Google Shape;225;p46"/>
          <p:cNvSpPr txBox="1"/>
          <p:nvPr>
            <p:ph idx="1" type="subTitle"/>
          </p:nvPr>
        </p:nvSpPr>
        <p:spPr>
          <a:xfrm flipH="1">
            <a:off x="3390900" y="319832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26" name="Google Shape;226;p46"/>
          <p:cNvSpPr txBox="1"/>
          <p:nvPr>
            <p:ph idx="2" type="ctrTitle"/>
          </p:nvPr>
        </p:nvSpPr>
        <p:spPr>
          <a:xfrm flipH="1">
            <a:off x="6176532" y="2754016"/>
            <a:ext cx="1983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27" name="Google Shape;227;p46"/>
          <p:cNvSpPr txBox="1"/>
          <p:nvPr>
            <p:ph idx="3" type="subTitle"/>
          </p:nvPr>
        </p:nvSpPr>
        <p:spPr>
          <a:xfrm flipH="1">
            <a:off x="5987088" y="3198325"/>
            <a:ext cx="2362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28" name="Google Shape;228;p46"/>
          <p:cNvSpPr txBox="1"/>
          <p:nvPr>
            <p:ph idx="4" type="ctrTitle"/>
          </p:nvPr>
        </p:nvSpPr>
        <p:spPr>
          <a:xfrm flipH="1">
            <a:off x="1030196" y="2754016"/>
            <a:ext cx="1891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29" name="Google Shape;229;p46"/>
          <p:cNvSpPr txBox="1"/>
          <p:nvPr>
            <p:ph idx="5" type="subTitle"/>
          </p:nvPr>
        </p:nvSpPr>
        <p:spPr>
          <a:xfrm flipH="1">
            <a:off x="884550" y="3198325"/>
            <a:ext cx="2182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30" name="Google Shape;230;p46"/>
          <p:cNvSpPr txBox="1"/>
          <p:nvPr>
            <p:ph idx="6" type="ctrTitle"/>
          </p:nvPr>
        </p:nvSpPr>
        <p:spPr>
          <a:xfrm flipH="1">
            <a:off x="713604" y="3361800"/>
            <a:ext cx="6433200" cy="143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mall numbers">
  <p:cSld name="CUSTOM_1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7"/>
          <p:cNvSpPr txBox="1"/>
          <p:nvPr>
            <p:ph idx="1" type="subTitle"/>
          </p:nvPr>
        </p:nvSpPr>
        <p:spPr>
          <a:xfrm>
            <a:off x="904225" y="1569150"/>
            <a:ext cx="1762200" cy="6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33" name="Google Shape;233;p47"/>
          <p:cNvSpPr txBox="1"/>
          <p:nvPr>
            <p:ph hasCustomPrompt="1" type="title"/>
          </p:nvPr>
        </p:nvSpPr>
        <p:spPr>
          <a:xfrm>
            <a:off x="672375" y="1036900"/>
            <a:ext cx="19941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4" name="Google Shape;234;p47"/>
          <p:cNvSpPr txBox="1"/>
          <p:nvPr>
            <p:ph idx="2" type="subTitle"/>
          </p:nvPr>
        </p:nvSpPr>
        <p:spPr>
          <a:xfrm>
            <a:off x="771525" y="3486275"/>
            <a:ext cx="1895100" cy="6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35" name="Google Shape;235;p47"/>
          <p:cNvSpPr txBox="1"/>
          <p:nvPr>
            <p:ph hasCustomPrompt="1" idx="3" type="title"/>
          </p:nvPr>
        </p:nvSpPr>
        <p:spPr>
          <a:xfrm>
            <a:off x="904225" y="3025025"/>
            <a:ext cx="17622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3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8"/>
          <p:cNvSpPr txBox="1"/>
          <p:nvPr>
            <p:ph type="ctrTitle"/>
          </p:nvPr>
        </p:nvSpPr>
        <p:spPr>
          <a:xfrm>
            <a:off x="905650" y="1701925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38" name="Google Shape;238;p48"/>
          <p:cNvSpPr txBox="1"/>
          <p:nvPr>
            <p:ph idx="1" type="subTitle"/>
          </p:nvPr>
        </p:nvSpPr>
        <p:spPr>
          <a:xfrm>
            <a:off x="905650" y="2131969"/>
            <a:ext cx="21090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39" name="Google Shape;239;p48"/>
          <p:cNvSpPr txBox="1"/>
          <p:nvPr>
            <p:ph idx="2" type="ctrTitle"/>
          </p:nvPr>
        </p:nvSpPr>
        <p:spPr>
          <a:xfrm>
            <a:off x="3517500" y="1701925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0" name="Google Shape;240;p48"/>
          <p:cNvSpPr txBox="1"/>
          <p:nvPr>
            <p:ph idx="3" type="subTitle"/>
          </p:nvPr>
        </p:nvSpPr>
        <p:spPr>
          <a:xfrm>
            <a:off x="3517500" y="2131969"/>
            <a:ext cx="21090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1" name="Google Shape;241;p48"/>
          <p:cNvSpPr txBox="1"/>
          <p:nvPr>
            <p:ph idx="4" type="ctrTitle"/>
          </p:nvPr>
        </p:nvSpPr>
        <p:spPr>
          <a:xfrm>
            <a:off x="6129350" y="1701925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2" name="Google Shape;242;p48"/>
          <p:cNvSpPr txBox="1"/>
          <p:nvPr>
            <p:ph idx="5" type="subTitle"/>
          </p:nvPr>
        </p:nvSpPr>
        <p:spPr>
          <a:xfrm>
            <a:off x="6129350" y="2131969"/>
            <a:ext cx="21090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3" name="Google Shape;243;p48"/>
          <p:cNvSpPr txBox="1"/>
          <p:nvPr>
            <p:ph idx="6" type="ctrTitle"/>
          </p:nvPr>
        </p:nvSpPr>
        <p:spPr>
          <a:xfrm>
            <a:off x="905650" y="3445800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4" name="Google Shape;244;p48"/>
          <p:cNvSpPr txBox="1"/>
          <p:nvPr>
            <p:ph idx="7" type="subTitle"/>
          </p:nvPr>
        </p:nvSpPr>
        <p:spPr>
          <a:xfrm>
            <a:off x="905650" y="3884930"/>
            <a:ext cx="2109000" cy="8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5" name="Google Shape;245;p48"/>
          <p:cNvSpPr txBox="1"/>
          <p:nvPr>
            <p:ph idx="8" type="ctrTitle"/>
          </p:nvPr>
        </p:nvSpPr>
        <p:spPr>
          <a:xfrm>
            <a:off x="3517500" y="3445769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6" name="Google Shape;246;p48"/>
          <p:cNvSpPr txBox="1"/>
          <p:nvPr>
            <p:ph idx="9" type="subTitle"/>
          </p:nvPr>
        </p:nvSpPr>
        <p:spPr>
          <a:xfrm>
            <a:off x="3478950" y="3882494"/>
            <a:ext cx="2186100" cy="8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7" name="Google Shape;247;p48"/>
          <p:cNvSpPr txBox="1"/>
          <p:nvPr>
            <p:ph idx="13" type="ctrTitle"/>
          </p:nvPr>
        </p:nvSpPr>
        <p:spPr>
          <a:xfrm>
            <a:off x="6129350" y="3445794"/>
            <a:ext cx="21090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4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8" name="Google Shape;248;p48"/>
          <p:cNvSpPr txBox="1"/>
          <p:nvPr>
            <p:ph idx="14" type="subTitle"/>
          </p:nvPr>
        </p:nvSpPr>
        <p:spPr>
          <a:xfrm>
            <a:off x="6129350" y="3882519"/>
            <a:ext cx="2109000" cy="8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49" name="Google Shape;249;p48"/>
          <p:cNvSpPr txBox="1"/>
          <p:nvPr>
            <p:ph idx="15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chnology design 1">
  <p:cSld name="CUSTOM_4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9"/>
          <p:cNvSpPr txBox="1"/>
          <p:nvPr>
            <p:ph type="ctrTitle"/>
          </p:nvPr>
        </p:nvSpPr>
        <p:spPr>
          <a:xfrm flipH="1">
            <a:off x="5935434" y="2160625"/>
            <a:ext cx="2181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52" name="Google Shape;252;p49"/>
          <p:cNvSpPr txBox="1"/>
          <p:nvPr>
            <p:ph idx="1" type="subTitle"/>
          </p:nvPr>
        </p:nvSpPr>
        <p:spPr>
          <a:xfrm flipH="1">
            <a:off x="1920325" y="3060100"/>
            <a:ext cx="19131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3" name="Google Shape;253;p49"/>
          <p:cNvSpPr txBox="1"/>
          <p:nvPr>
            <p:ph idx="2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">
  <p:cSld name="CUSTOM_8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50"/>
          <p:cNvSpPr txBox="1"/>
          <p:nvPr>
            <p:ph type="ctrTitle"/>
          </p:nvPr>
        </p:nvSpPr>
        <p:spPr>
          <a:xfrm flipH="1">
            <a:off x="713604" y="3361800"/>
            <a:ext cx="6433200" cy="143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9">
    <p:bg>
      <p:bgPr>
        <a:solidFill>
          <a:schemeClr val="lt1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51"/>
          <p:cNvSpPr txBox="1"/>
          <p:nvPr>
            <p:ph type="ctrTitle"/>
          </p:nvPr>
        </p:nvSpPr>
        <p:spPr>
          <a:xfrm flipH="1">
            <a:off x="3059250" y="637181"/>
            <a:ext cx="4830900" cy="116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258" name="Google Shape;258;p51"/>
          <p:cNvSpPr txBox="1"/>
          <p:nvPr>
            <p:ph idx="1" type="subTitle"/>
          </p:nvPr>
        </p:nvSpPr>
        <p:spPr>
          <a:xfrm flipH="1">
            <a:off x="4935150" y="1932300"/>
            <a:ext cx="2955000" cy="188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59" name="Google Shape;259;p51"/>
          <p:cNvSpPr txBox="1"/>
          <p:nvPr/>
        </p:nvSpPr>
        <p:spPr>
          <a:xfrm>
            <a:off x="4881634" y="3815325"/>
            <a:ext cx="2998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Overpass Light"/>
                <a:ea typeface="Overpass Light"/>
                <a:cs typeface="Overpass Light"/>
                <a:sym typeface="Overpass Light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Overpass Light"/>
                <a:ea typeface="Overpass Light"/>
                <a:cs typeface="Overpass Light"/>
                <a:sym typeface="Overpass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Overpass Light"/>
                <a:ea typeface="Overpass Light"/>
                <a:cs typeface="Overpass Light"/>
                <a:sym typeface="Overpass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. </a:t>
            </a:r>
            <a:endParaRPr sz="10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ctrTitle"/>
          </p:nvPr>
        </p:nvSpPr>
        <p:spPr>
          <a:xfrm flipH="1">
            <a:off x="713600" y="3925371"/>
            <a:ext cx="6433200" cy="86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11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2"/>
          <p:cNvSpPr txBox="1"/>
          <p:nvPr>
            <p:ph hasCustomPrompt="1" type="title"/>
          </p:nvPr>
        </p:nvSpPr>
        <p:spPr>
          <a:xfrm>
            <a:off x="707221" y="1871938"/>
            <a:ext cx="1328100" cy="23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t>xx%</a:t>
            </a:r>
          </a:p>
        </p:txBody>
      </p:sp>
      <p:sp>
        <p:nvSpPr>
          <p:cNvPr id="262" name="Google Shape;262;p52"/>
          <p:cNvSpPr txBox="1"/>
          <p:nvPr>
            <p:ph hasCustomPrompt="1" idx="2" type="title"/>
          </p:nvPr>
        </p:nvSpPr>
        <p:spPr>
          <a:xfrm>
            <a:off x="3466471" y="1871953"/>
            <a:ext cx="1328100" cy="23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t>xx%</a:t>
            </a:r>
          </a:p>
        </p:txBody>
      </p:sp>
      <p:sp>
        <p:nvSpPr>
          <p:cNvPr id="263" name="Google Shape;263;p52"/>
          <p:cNvSpPr txBox="1"/>
          <p:nvPr>
            <p:ph hasCustomPrompt="1" idx="3" type="title"/>
          </p:nvPr>
        </p:nvSpPr>
        <p:spPr>
          <a:xfrm>
            <a:off x="6459096" y="1871955"/>
            <a:ext cx="1328100" cy="23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t>xx%</a:t>
            </a:r>
          </a:p>
        </p:txBody>
      </p:sp>
      <p:sp>
        <p:nvSpPr>
          <p:cNvPr id="264" name="Google Shape;264;p52"/>
          <p:cNvSpPr txBox="1"/>
          <p:nvPr>
            <p:ph idx="1" type="subTitle"/>
          </p:nvPr>
        </p:nvSpPr>
        <p:spPr>
          <a:xfrm flipH="1">
            <a:off x="707221" y="2650200"/>
            <a:ext cx="1678800" cy="87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265" name="Google Shape;265;p52"/>
          <p:cNvSpPr txBox="1"/>
          <p:nvPr>
            <p:ph idx="4" type="subTitle"/>
          </p:nvPr>
        </p:nvSpPr>
        <p:spPr>
          <a:xfrm>
            <a:off x="707221" y="3492625"/>
            <a:ext cx="1731000" cy="4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266" name="Google Shape;266;p52"/>
          <p:cNvSpPr txBox="1"/>
          <p:nvPr>
            <p:ph idx="5" type="subTitle"/>
          </p:nvPr>
        </p:nvSpPr>
        <p:spPr>
          <a:xfrm flipH="1">
            <a:off x="3466513" y="2650200"/>
            <a:ext cx="1787400" cy="87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267" name="Google Shape;267;p52"/>
          <p:cNvSpPr txBox="1"/>
          <p:nvPr>
            <p:ph idx="6" type="subTitle"/>
          </p:nvPr>
        </p:nvSpPr>
        <p:spPr>
          <a:xfrm>
            <a:off x="3522988" y="3492625"/>
            <a:ext cx="1678800" cy="4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268" name="Google Shape;268;p52"/>
          <p:cNvSpPr txBox="1"/>
          <p:nvPr>
            <p:ph idx="7" type="subTitle"/>
          </p:nvPr>
        </p:nvSpPr>
        <p:spPr>
          <a:xfrm flipH="1">
            <a:off x="6459096" y="2650325"/>
            <a:ext cx="1678800" cy="87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2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900"/>
              <a:buFont typeface="Raleway ExtraBold"/>
              <a:buNone/>
              <a:defRPr sz="1900">
                <a:solidFill>
                  <a:srgbClr val="1155CC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269" name="Google Shape;269;p52"/>
          <p:cNvSpPr txBox="1"/>
          <p:nvPr>
            <p:ph idx="8" type="subTitle"/>
          </p:nvPr>
        </p:nvSpPr>
        <p:spPr>
          <a:xfrm>
            <a:off x="6459099" y="3492625"/>
            <a:ext cx="1731000" cy="4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270" name="Google Shape;270;p52"/>
          <p:cNvSpPr txBox="1"/>
          <p:nvPr>
            <p:ph idx="9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list">
  <p:cSld name="CUSTOM_13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3"/>
          <p:cNvSpPr txBox="1"/>
          <p:nvPr>
            <p:ph idx="1" type="body"/>
          </p:nvPr>
        </p:nvSpPr>
        <p:spPr>
          <a:xfrm>
            <a:off x="618975" y="1202965"/>
            <a:ext cx="3593400" cy="3513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ivvic Light"/>
              <a:buChar char="●"/>
              <a:defRPr sz="1300"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Muli"/>
              <a:buChar char="○"/>
              <a:defRPr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Muli"/>
              <a:buChar char="■"/>
              <a:defRPr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Muli"/>
              <a:buChar char="●"/>
              <a:defRPr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○"/>
              <a:defRPr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■"/>
              <a:defRPr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●"/>
              <a:defRPr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Muli"/>
              <a:buChar char="○"/>
              <a:defRPr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000"/>
              <a:buFont typeface="Muli"/>
              <a:buChar char="■"/>
              <a:defRPr/>
            </a:lvl9pPr>
          </a:lstStyle>
          <a:p/>
        </p:txBody>
      </p:sp>
      <p:sp>
        <p:nvSpPr>
          <p:cNvPr id="273" name="Google Shape;273;p53"/>
          <p:cNvSpPr txBox="1"/>
          <p:nvPr>
            <p:ph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4" name="Google Shape;274;p53"/>
          <p:cNvSpPr txBox="1"/>
          <p:nvPr>
            <p:ph idx="2" type="body"/>
          </p:nvPr>
        </p:nvSpPr>
        <p:spPr>
          <a:xfrm>
            <a:off x="4699050" y="1269976"/>
            <a:ext cx="3450300" cy="344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ivvic Light"/>
              <a:buChar char="●"/>
              <a:defRPr sz="1200"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Nunito Light"/>
              <a:buChar char="○"/>
              <a:defRPr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Nunito Light"/>
              <a:buChar char="■"/>
              <a:defRPr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rgbClr val="FFC800"/>
              </a:buClr>
              <a:buSzPts val="1000"/>
              <a:buFont typeface="Nunito Light"/>
              <a:buChar char="●"/>
              <a:defRPr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○"/>
              <a:defRPr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■"/>
              <a:defRPr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●"/>
              <a:defRPr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○"/>
              <a:defRPr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Font typeface="Nunito Ligh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14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9" name="Google Shape;279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0" name="Google Shape;280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/>
          <p:nvPr>
            <p:ph idx="1" type="body"/>
          </p:nvPr>
        </p:nvSpPr>
        <p:spPr>
          <a:xfrm>
            <a:off x="720000" y="1558450"/>
            <a:ext cx="6211800" cy="30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A8E1"/>
              </a:buClr>
              <a:buSzPts val="1600"/>
              <a:buFont typeface="Nunito Light"/>
              <a:buChar char="●"/>
              <a:defRPr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indent="-323850" lvl="2" marL="1371600" rtl="0"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indent="-323850" lvl="3" marL="1828800" rtl="0"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indent="-311150" lvl="6" marL="3200400" rtl="0"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indent="-311150" lvl="7" marL="3657600" rtl="0"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28" name="Google Shape;28;p7"/>
          <p:cNvSpPr txBox="1"/>
          <p:nvPr>
            <p:ph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type="title"/>
          </p:nvPr>
        </p:nvSpPr>
        <p:spPr>
          <a:xfrm>
            <a:off x="720000" y="1350850"/>
            <a:ext cx="7347600" cy="268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4" name="Google Shape;34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5" name="Google Shape;35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ctrTitle"/>
          </p:nvPr>
        </p:nvSpPr>
        <p:spPr>
          <a:xfrm flipH="1">
            <a:off x="713604" y="3361800"/>
            <a:ext cx="6433200" cy="143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 flipH="1">
            <a:off x="838300" y="897375"/>
            <a:ext cx="1776300" cy="12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theme" Target="../theme/theme3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Relationship Id="rId3" Type="http://schemas.openxmlformats.org/officeDocument/2006/relationships/slideLayout" Target="../slideLayouts/slideLayout30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26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52.xml"/><Relationship Id="rId28" Type="http://schemas.openxmlformats.org/officeDocument/2006/relationships/theme" Target="../theme/theme2.xml"/><Relationship Id="rId27" Type="http://schemas.openxmlformats.org/officeDocument/2006/relationships/slideLayout" Target="../slideLayouts/slideLayout54.xml"/><Relationship Id="rId5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●"/>
              <a:defRPr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○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■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●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○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■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●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○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verpass Light"/>
              <a:buChar char="■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ExtraBold"/>
              <a:buNone/>
              <a:defRPr sz="28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/>
        </p:txBody>
      </p:sp>
      <p:sp>
        <p:nvSpPr>
          <p:cNvPr id="145" name="Google Shape;145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●"/>
              <a:defRPr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○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■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●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○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■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●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 Light"/>
              <a:buChar char="○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verpass Light"/>
              <a:buChar char="■"/>
              <a:defRPr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Relationship Id="rId4" Type="http://schemas.openxmlformats.org/officeDocument/2006/relationships/image" Target="../media/image2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6.jpg"/><Relationship Id="rId4" Type="http://schemas.openxmlformats.org/officeDocument/2006/relationships/image" Target="../media/image25.jpg"/><Relationship Id="rId5" Type="http://schemas.openxmlformats.org/officeDocument/2006/relationships/image" Target="../media/image28.jpg"/><Relationship Id="rId6" Type="http://schemas.openxmlformats.org/officeDocument/2006/relationships/image" Target="../media/image2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3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0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4.jp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Relationship Id="rId4" Type="http://schemas.openxmlformats.org/officeDocument/2006/relationships/image" Target="../media/image10.jpg"/><Relationship Id="rId5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7"/>
          <p:cNvSpPr txBox="1"/>
          <p:nvPr/>
        </p:nvSpPr>
        <p:spPr>
          <a:xfrm>
            <a:off x="0" y="4252800"/>
            <a:ext cx="9144000" cy="890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286" name="Google Shape;286;p57"/>
          <p:cNvSpPr txBox="1"/>
          <p:nvPr/>
        </p:nvSpPr>
        <p:spPr>
          <a:xfrm>
            <a:off x="2022600" y="4305300"/>
            <a:ext cx="5098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Alegreya"/>
                <a:ea typeface="Alegreya"/>
                <a:cs typeface="Alegreya"/>
                <a:sym typeface="Alegreya"/>
              </a:rPr>
              <a:t>2151 Kirkwood</a:t>
            </a:r>
            <a:endParaRPr b="1" sz="1800">
              <a:solidFill>
                <a:srgbClr val="FFFFFF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Alegreya"/>
                <a:ea typeface="Alegreya"/>
                <a:cs typeface="Alegreya"/>
                <a:sym typeface="Alegreya"/>
              </a:rPr>
              <a:t>Q2 2024 Investor Update</a:t>
            </a:r>
            <a:endParaRPr b="1" sz="1800">
              <a:solidFill>
                <a:srgbClr val="FFFFFF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Alegreya"/>
              <a:ea typeface="Alegreya"/>
              <a:cs typeface="Alegreya"/>
              <a:sym typeface="Alegreya"/>
            </a:endParaRPr>
          </a:p>
        </p:txBody>
      </p:sp>
      <p:pic>
        <p:nvPicPr>
          <p:cNvPr id="287" name="Google Shape;287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2639" y="4459224"/>
            <a:ext cx="744576" cy="47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57"/>
          <p:cNvPicPr preferRelativeResize="0"/>
          <p:nvPr/>
        </p:nvPicPr>
        <p:blipFill rotWithShape="1">
          <a:blip r:embed="rId4">
            <a:alphaModFix/>
          </a:blip>
          <a:srcRect b="7969" l="0" r="0" t="29818"/>
          <a:stretch/>
        </p:blipFill>
        <p:spPr>
          <a:xfrm>
            <a:off x="1" y="-4063"/>
            <a:ext cx="9144003" cy="426091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57"/>
          <p:cNvSpPr txBox="1"/>
          <p:nvPr/>
        </p:nvSpPr>
        <p:spPr>
          <a:xfrm>
            <a:off x="3615750" y="481950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66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Submarket Projections</a:t>
            </a:r>
            <a:endParaRPr/>
          </a:p>
        </p:txBody>
      </p:sp>
      <p:sp>
        <p:nvSpPr>
          <p:cNvPr id="592" name="Google Shape;592;p66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p66"/>
          <p:cNvSpPr txBox="1"/>
          <p:nvPr/>
        </p:nvSpPr>
        <p:spPr>
          <a:xfrm>
            <a:off x="6762288" y="4743288"/>
            <a:ext cx="238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*SOURCE: YARDIMATRIX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594" name="Google Shape;594;p66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595" name="Google Shape;595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975" y="874088"/>
            <a:ext cx="5867967" cy="1923725"/>
          </a:xfrm>
          <a:prstGeom prst="rect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6" name="Google Shape;596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46900" y="2950213"/>
            <a:ext cx="5698839" cy="1720937"/>
          </a:xfrm>
          <a:prstGeom prst="rect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67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Submarket Projections</a:t>
            </a:r>
            <a:endParaRPr/>
          </a:p>
        </p:txBody>
      </p:sp>
      <p:sp>
        <p:nvSpPr>
          <p:cNvPr id="602" name="Google Shape;602;p67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67"/>
          <p:cNvSpPr txBox="1"/>
          <p:nvPr/>
        </p:nvSpPr>
        <p:spPr>
          <a:xfrm>
            <a:off x="6762288" y="4743288"/>
            <a:ext cx="238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*SOURCE: YARDIMATRIX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604" name="Google Shape;604;p67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605" name="Google Shape;605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200" y="963550"/>
            <a:ext cx="8371410" cy="35643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68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Submarket Projections</a:t>
            </a:r>
            <a:endParaRPr/>
          </a:p>
        </p:txBody>
      </p:sp>
      <p:sp>
        <p:nvSpPr>
          <p:cNvPr id="611" name="Google Shape;611;p68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68"/>
          <p:cNvSpPr txBox="1"/>
          <p:nvPr/>
        </p:nvSpPr>
        <p:spPr>
          <a:xfrm>
            <a:off x="6762288" y="4743288"/>
            <a:ext cx="238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*SOURCE: YARDIMATRIX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613" name="Google Shape;613;p68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614" name="Google Shape;614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875" y="923425"/>
            <a:ext cx="8352251" cy="3564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69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Occupancy</a:t>
            </a:r>
            <a:endParaRPr/>
          </a:p>
        </p:txBody>
      </p:sp>
      <p:sp>
        <p:nvSpPr>
          <p:cNvPr id="620" name="Google Shape;620;p69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69"/>
          <p:cNvSpPr txBox="1"/>
          <p:nvPr/>
        </p:nvSpPr>
        <p:spPr>
          <a:xfrm>
            <a:off x="238275" y="796100"/>
            <a:ext cx="25671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Y3 Forecast - 92%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Jul ‘23 - 90.87%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Aug ‘23 - 91.08%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Sep ‘23 - 91.85%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Oct ‘23 - 89.78%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Nov ‘23 - 87.61%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Dec ‘23 - 91.50%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Jan ‘24 - 94.64%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Feb ‘24 - 89.17%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 ‘24 - 87.53%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Apr ‘24 - 87.67%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May ‘24 - 86.30%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Jun ‘24 - 85.39%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Today - 81.17%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Leased - 85.82%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Q2 Average - 86.45%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22" name="Google Shape;622;p69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5075" y="953051"/>
            <a:ext cx="5063799" cy="36454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23" name="Google Shape;623;p69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70"/>
          <p:cNvSpPr/>
          <p:nvPr/>
        </p:nvSpPr>
        <p:spPr>
          <a:xfrm>
            <a:off x="720000" y="367400"/>
            <a:ext cx="5304900" cy="1945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70"/>
          <p:cNvSpPr txBox="1"/>
          <p:nvPr>
            <p:ph type="ctrTitle"/>
          </p:nvPr>
        </p:nvSpPr>
        <p:spPr>
          <a:xfrm>
            <a:off x="720000" y="967725"/>
            <a:ext cx="53049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FINANCIALS</a:t>
            </a:r>
            <a:endParaRPr/>
          </a:p>
        </p:txBody>
      </p:sp>
      <p:sp>
        <p:nvSpPr>
          <p:cNvPr id="630" name="Google Shape;630;p70"/>
          <p:cNvSpPr txBox="1"/>
          <p:nvPr>
            <p:ph idx="2" type="title"/>
          </p:nvPr>
        </p:nvSpPr>
        <p:spPr>
          <a:xfrm>
            <a:off x="720000" y="3217000"/>
            <a:ext cx="2083200" cy="123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.02 </a:t>
            </a:r>
            <a:endParaRPr/>
          </a:p>
        </p:txBody>
      </p:sp>
      <p:sp>
        <p:nvSpPr>
          <p:cNvPr id="631" name="Google Shape;631;p70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632" name="Google Shape;632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0525" y="1966263"/>
            <a:ext cx="4451425" cy="243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71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Total Income</a:t>
            </a:r>
            <a:endParaRPr/>
          </a:p>
        </p:txBody>
      </p:sp>
      <p:sp>
        <p:nvSpPr>
          <p:cNvPr id="638" name="Google Shape;638;p71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39" name="Google Shape;639;p71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9500" y="1071025"/>
            <a:ext cx="5468073" cy="3381092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71"/>
          <p:cNvSpPr txBox="1"/>
          <p:nvPr/>
        </p:nvSpPr>
        <p:spPr>
          <a:xfrm>
            <a:off x="219325" y="751275"/>
            <a:ext cx="2922300" cy="4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This is inclusive of rental income &amp; other income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Y2 Forecast - $416,930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Y3 Forecast - $475,228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Jul ‘23 - $384,194.87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Aug ‘23 - $361,289.50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Sep‘23 - $414,107.65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Oct ‘23 - $403,101.73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Nov ‘23 - $382,695.39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Dec ‘23 - $415,837.82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Jan ‘24 - $399,745.13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Feb ‘24 - $322,910.33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 ‘24 - $355,416.91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Apr ‘24 - $333,063.42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May ‘24 - $346,269.42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Jun ‘24 - $358,463.70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Q2 </a:t>
            </a: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Average - $345,932.18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1" name="Google Shape;641;p71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72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Other</a:t>
            </a:r>
            <a:r>
              <a:rPr lang="en"/>
              <a:t> Income</a:t>
            </a:r>
            <a:endParaRPr/>
          </a:p>
        </p:txBody>
      </p:sp>
      <p:sp>
        <p:nvSpPr>
          <p:cNvPr id="647" name="Google Shape;647;p72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48" name="Google Shape;648;p72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4425" y="1166075"/>
            <a:ext cx="5712624" cy="3504475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p72"/>
          <p:cNvSpPr txBox="1"/>
          <p:nvPr/>
        </p:nvSpPr>
        <p:spPr>
          <a:xfrm>
            <a:off x="172350" y="919675"/>
            <a:ext cx="2922300" cy="38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Y2 Forecast - $40,852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Y3 Forecast - $41,669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Jul ‘23 - $63,182.22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Aug ‘23 - $61,454.53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Sep ‘23 - $73,825.85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Oct ‘23 - $75,612.91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Nov ‘23 - $69,862.34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Dec ‘23 - $77,986.70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Jan ‘24 - $67,637.64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Feb ‘24 - $46,112.66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 ‘24 - $50,204.64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Apr ‘24 - $51,374.54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May ‘24 - $50,148.75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Jun ‘24 - $53,349.59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Q1 Average - $51,624.29</a:t>
            </a:r>
            <a:endParaRPr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0" name="Google Shape;650;p72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73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Total Operating Expenses</a:t>
            </a:r>
            <a:endParaRPr/>
          </a:p>
        </p:txBody>
      </p:sp>
      <p:sp>
        <p:nvSpPr>
          <p:cNvPr id="656" name="Google Shape;656;p73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7" name="Google Shape;657;p73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9925" y="1150650"/>
            <a:ext cx="5487126" cy="34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73"/>
          <p:cNvSpPr txBox="1"/>
          <p:nvPr/>
        </p:nvSpPr>
        <p:spPr>
          <a:xfrm>
            <a:off x="220766" y="751763"/>
            <a:ext cx="2922300" cy="44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This is inclusive of repairs, maintenance, utilities, taxes, insurance, payroll, etc.</a:t>
            </a:r>
            <a:endParaRPr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Y2 Forecast - $230,264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Y3 Forecast - $237,231.25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Jul ‘23 - $271,650.33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Aug ‘23 - $253,057.41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Sep ‘23 - $238,389.65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Oct ‘23 - $261,363.39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Nov ‘23 - $218,427.32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Dec ‘23 - $256,604.58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Jan ‘24 - $232,776.06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Feb ‘24 - $241,674.45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 ‘24 - $220,597.12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Apr ‘24 - $217,813.13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May ‘24 - $208,206.98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Jun ‘24 - $224,147.28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Q2 Average - $216,722.46</a:t>
            </a:r>
            <a:endParaRPr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9" name="Google Shape;659;p73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74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 Operating Income (NOI)</a:t>
            </a:r>
            <a:endParaRPr/>
          </a:p>
        </p:txBody>
      </p:sp>
      <p:sp>
        <p:nvSpPr>
          <p:cNvPr id="665" name="Google Shape;665;p74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74"/>
          <p:cNvSpPr txBox="1"/>
          <p:nvPr/>
        </p:nvSpPr>
        <p:spPr>
          <a:xfrm>
            <a:off x="268000" y="784054"/>
            <a:ext cx="2922300" cy="42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NOI is total income</a:t>
            </a: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minus operating expenses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Y2 Forecast - $186,666</a:t>
            </a:r>
            <a:endParaRPr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Y3 Forecast - $237,996.75</a:t>
            </a:r>
            <a:endParaRPr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Jul ‘23 - $112,544.54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Aug ‘23 - $108,232.09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Sep ‘23 - $175,718.00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Oct ‘23 - $141,738.34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Nov ‘23 - $164,268.07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Dec ‘23 - $159,233.24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Jan ‘24 - $166,969.07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Feb ‘24 - $81,235.88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 ‘24 - $134,819.79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Apr ‘24 - $115,250.29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May ‘24 - $138,062.44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Jun ‘24 - $134,316.42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Q2 Average</a:t>
            </a: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- </a:t>
            </a:r>
            <a:r>
              <a:rPr b="1"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$129,209.72</a:t>
            </a:r>
            <a:endParaRPr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67" name="Google Shape;667;p7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6525" y="1189138"/>
            <a:ext cx="5390499" cy="3530777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p74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75"/>
          <p:cNvSpPr txBox="1"/>
          <p:nvPr>
            <p:ph type="ctrTitle"/>
          </p:nvPr>
        </p:nvSpPr>
        <p:spPr>
          <a:xfrm flipH="1">
            <a:off x="641100" y="218515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Write-Offs Per Month</a:t>
            </a:r>
            <a:endParaRPr/>
          </a:p>
        </p:txBody>
      </p:sp>
      <p:sp>
        <p:nvSpPr>
          <p:cNvPr id="674" name="Google Shape;674;p75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5" name="Google Shape;675;p75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676" name="Google Shape;676;p75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3212" y="1058650"/>
            <a:ext cx="5217576" cy="3026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8"/>
          <p:cNvSpPr txBox="1"/>
          <p:nvPr>
            <p:ph idx="9" type="title"/>
          </p:nvPr>
        </p:nvSpPr>
        <p:spPr>
          <a:xfrm>
            <a:off x="618974" y="27853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295" name="Google Shape;295;p58"/>
          <p:cNvSpPr/>
          <p:nvPr/>
        </p:nvSpPr>
        <p:spPr>
          <a:xfrm>
            <a:off x="687225" y="1067550"/>
            <a:ext cx="7716900" cy="548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58"/>
          <p:cNvSpPr txBox="1"/>
          <p:nvPr>
            <p:ph idx="3" type="title"/>
          </p:nvPr>
        </p:nvSpPr>
        <p:spPr>
          <a:xfrm>
            <a:off x="6314871" y="1230507"/>
            <a:ext cx="1328100" cy="23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.</a:t>
            </a:r>
            <a:r>
              <a:rPr lang="en" sz="2400"/>
              <a:t>03</a:t>
            </a:r>
            <a:endParaRPr sz="2400"/>
          </a:p>
        </p:txBody>
      </p:sp>
      <p:sp>
        <p:nvSpPr>
          <p:cNvPr id="297" name="Google Shape;297;p58"/>
          <p:cNvSpPr txBox="1"/>
          <p:nvPr>
            <p:ph type="title"/>
          </p:nvPr>
        </p:nvSpPr>
        <p:spPr>
          <a:xfrm>
            <a:off x="759446" y="1230490"/>
            <a:ext cx="1328100" cy="23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.</a:t>
            </a:r>
            <a:r>
              <a:rPr lang="en" sz="2400"/>
              <a:t>01</a:t>
            </a:r>
            <a:endParaRPr sz="2400"/>
          </a:p>
        </p:txBody>
      </p:sp>
      <p:sp>
        <p:nvSpPr>
          <p:cNvPr id="298" name="Google Shape;298;p58"/>
          <p:cNvSpPr txBox="1"/>
          <p:nvPr>
            <p:ph idx="2" type="title"/>
          </p:nvPr>
        </p:nvSpPr>
        <p:spPr>
          <a:xfrm>
            <a:off x="3466521" y="1230505"/>
            <a:ext cx="1328100" cy="23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.</a:t>
            </a:r>
            <a:r>
              <a:rPr lang="en" sz="2400"/>
              <a:t>02</a:t>
            </a:r>
            <a:endParaRPr sz="2400"/>
          </a:p>
        </p:txBody>
      </p:sp>
      <p:sp>
        <p:nvSpPr>
          <p:cNvPr id="299" name="Google Shape;299;p58"/>
          <p:cNvSpPr txBox="1"/>
          <p:nvPr>
            <p:ph idx="1" type="subTitle"/>
          </p:nvPr>
        </p:nvSpPr>
        <p:spPr>
          <a:xfrm flipH="1">
            <a:off x="759425" y="1841950"/>
            <a:ext cx="1962000" cy="876300"/>
          </a:xfrm>
          <a:prstGeom prst="rect">
            <a:avLst/>
          </a:prstGeom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Property Update</a:t>
            </a:r>
            <a:endParaRPr/>
          </a:p>
        </p:txBody>
      </p:sp>
      <p:sp>
        <p:nvSpPr>
          <p:cNvPr id="300" name="Google Shape;300;p58"/>
          <p:cNvSpPr txBox="1"/>
          <p:nvPr>
            <p:ph idx="5" type="subTitle"/>
          </p:nvPr>
        </p:nvSpPr>
        <p:spPr>
          <a:xfrm flipH="1">
            <a:off x="3466526" y="1841950"/>
            <a:ext cx="1962000" cy="876300"/>
          </a:xfrm>
          <a:prstGeom prst="rect">
            <a:avLst/>
          </a:prstGeom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Financials</a:t>
            </a:r>
            <a:endParaRPr sz="2300"/>
          </a:p>
        </p:txBody>
      </p:sp>
      <p:sp>
        <p:nvSpPr>
          <p:cNvPr id="301" name="Google Shape;301;p58"/>
          <p:cNvSpPr txBox="1"/>
          <p:nvPr>
            <p:ph idx="7" type="subTitle"/>
          </p:nvPr>
        </p:nvSpPr>
        <p:spPr>
          <a:xfrm flipH="1">
            <a:off x="6173600" y="1841950"/>
            <a:ext cx="2070600" cy="876300"/>
          </a:xfrm>
          <a:prstGeom prst="rect">
            <a:avLst/>
          </a:prstGeom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Capital Expenses</a:t>
            </a:r>
            <a:endParaRPr/>
          </a:p>
        </p:txBody>
      </p:sp>
      <p:sp>
        <p:nvSpPr>
          <p:cNvPr id="302" name="Google Shape;302;p58"/>
          <p:cNvSpPr/>
          <p:nvPr/>
        </p:nvSpPr>
        <p:spPr>
          <a:xfrm>
            <a:off x="291375" y="611550"/>
            <a:ext cx="232500" cy="23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58"/>
          <p:cNvSpPr/>
          <p:nvPr/>
        </p:nvSpPr>
        <p:spPr>
          <a:xfrm>
            <a:off x="713550" y="3004325"/>
            <a:ext cx="7716900" cy="548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58"/>
          <p:cNvSpPr txBox="1"/>
          <p:nvPr>
            <p:ph type="title"/>
          </p:nvPr>
        </p:nvSpPr>
        <p:spPr>
          <a:xfrm>
            <a:off x="759446" y="3191363"/>
            <a:ext cx="1328100" cy="23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.04</a:t>
            </a:r>
            <a:endParaRPr sz="2400"/>
          </a:p>
        </p:txBody>
      </p:sp>
      <p:sp>
        <p:nvSpPr>
          <p:cNvPr id="305" name="Google Shape;305;p58"/>
          <p:cNvSpPr txBox="1"/>
          <p:nvPr>
            <p:ph type="title"/>
          </p:nvPr>
        </p:nvSpPr>
        <p:spPr>
          <a:xfrm>
            <a:off x="3466521" y="3191363"/>
            <a:ext cx="1328100" cy="23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.05</a:t>
            </a:r>
            <a:endParaRPr sz="2400"/>
          </a:p>
        </p:txBody>
      </p:sp>
      <p:sp>
        <p:nvSpPr>
          <p:cNvPr id="306" name="Google Shape;306;p58"/>
          <p:cNvSpPr txBox="1"/>
          <p:nvPr>
            <p:ph type="title"/>
          </p:nvPr>
        </p:nvSpPr>
        <p:spPr>
          <a:xfrm>
            <a:off x="6382896" y="3161813"/>
            <a:ext cx="1328100" cy="23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.06</a:t>
            </a:r>
            <a:endParaRPr sz="2400"/>
          </a:p>
        </p:txBody>
      </p:sp>
      <p:sp>
        <p:nvSpPr>
          <p:cNvPr id="307" name="Google Shape;307;p58"/>
          <p:cNvSpPr/>
          <p:nvPr/>
        </p:nvSpPr>
        <p:spPr>
          <a:xfrm>
            <a:off x="713550" y="3839100"/>
            <a:ext cx="1962000" cy="8763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Market Update</a:t>
            </a:r>
            <a:endParaRPr sz="900"/>
          </a:p>
        </p:txBody>
      </p:sp>
      <p:sp>
        <p:nvSpPr>
          <p:cNvPr id="308" name="Google Shape;308;p58"/>
          <p:cNvSpPr/>
          <p:nvPr/>
        </p:nvSpPr>
        <p:spPr>
          <a:xfrm>
            <a:off x="3378025" y="3839100"/>
            <a:ext cx="1962000" cy="8763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Investor Updates</a:t>
            </a:r>
            <a:endParaRPr/>
          </a:p>
        </p:txBody>
      </p:sp>
      <p:sp>
        <p:nvSpPr>
          <p:cNvPr id="309" name="Google Shape;309;p58"/>
          <p:cNvSpPr/>
          <p:nvPr/>
        </p:nvSpPr>
        <p:spPr>
          <a:xfrm>
            <a:off x="6282200" y="3839100"/>
            <a:ext cx="2121900" cy="8763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Q &amp; A</a:t>
            </a:r>
            <a:endParaRPr/>
          </a:p>
        </p:txBody>
      </p:sp>
      <p:sp>
        <p:nvSpPr>
          <p:cNvPr id="310" name="Google Shape;310;p58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76"/>
          <p:cNvSpPr/>
          <p:nvPr/>
        </p:nvSpPr>
        <p:spPr>
          <a:xfrm>
            <a:off x="720000" y="367400"/>
            <a:ext cx="5071200" cy="1945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p76"/>
          <p:cNvSpPr txBox="1"/>
          <p:nvPr>
            <p:ph type="ctrTitle"/>
          </p:nvPr>
        </p:nvSpPr>
        <p:spPr>
          <a:xfrm>
            <a:off x="720000" y="967725"/>
            <a:ext cx="5071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CapEx</a:t>
            </a:r>
            <a:endParaRPr/>
          </a:p>
        </p:txBody>
      </p:sp>
      <p:sp>
        <p:nvSpPr>
          <p:cNvPr id="683" name="Google Shape;683;p76"/>
          <p:cNvSpPr txBox="1"/>
          <p:nvPr>
            <p:ph idx="2" type="title"/>
          </p:nvPr>
        </p:nvSpPr>
        <p:spPr>
          <a:xfrm>
            <a:off x="720000" y="2966350"/>
            <a:ext cx="2083200" cy="123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.03 </a:t>
            </a:r>
            <a:endParaRPr/>
          </a:p>
        </p:txBody>
      </p:sp>
      <p:pic>
        <p:nvPicPr>
          <p:cNvPr id="684" name="Google Shape;684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03668" y="815875"/>
            <a:ext cx="2313181" cy="3084252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85" name="Google Shape;685;p76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686" name="Google Shape;686;p76"/>
          <p:cNvPicPr preferRelativeResize="0"/>
          <p:nvPr/>
        </p:nvPicPr>
        <p:blipFill rotWithShape="1">
          <a:blip r:embed="rId4">
            <a:alphaModFix/>
          </a:blip>
          <a:srcRect b="30843" l="0" r="0" t="0"/>
          <a:stretch/>
        </p:blipFill>
        <p:spPr>
          <a:xfrm>
            <a:off x="3388700" y="1784475"/>
            <a:ext cx="5398600" cy="2800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77"/>
          <p:cNvSpPr/>
          <p:nvPr/>
        </p:nvSpPr>
        <p:spPr>
          <a:xfrm>
            <a:off x="469500" y="4299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77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693" name="Google Shape;693;p77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CapEx - Interior Renovations</a:t>
            </a:r>
            <a:endParaRPr/>
          </a:p>
        </p:txBody>
      </p:sp>
      <p:pic>
        <p:nvPicPr>
          <p:cNvPr id="694" name="Google Shape;694;p77"/>
          <p:cNvPicPr preferRelativeResize="0"/>
          <p:nvPr/>
        </p:nvPicPr>
        <p:blipFill rotWithShape="1">
          <a:blip r:embed="rId3">
            <a:alphaModFix/>
          </a:blip>
          <a:srcRect b="0" l="0" r="0" t="18982"/>
          <a:stretch/>
        </p:blipFill>
        <p:spPr>
          <a:xfrm>
            <a:off x="1512525" y="874100"/>
            <a:ext cx="2963584" cy="1800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77"/>
          <p:cNvPicPr preferRelativeResize="0"/>
          <p:nvPr/>
        </p:nvPicPr>
        <p:blipFill rotWithShape="1">
          <a:blip r:embed="rId4">
            <a:alphaModFix/>
          </a:blip>
          <a:srcRect b="0" l="0" r="0" t="18982"/>
          <a:stretch/>
        </p:blipFill>
        <p:spPr>
          <a:xfrm>
            <a:off x="4667893" y="874102"/>
            <a:ext cx="2963584" cy="1800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77"/>
          <p:cNvPicPr preferRelativeResize="0"/>
          <p:nvPr/>
        </p:nvPicPr>
        <p:blipFill rotWithShape="1">
          <a:blip r:embed="rId5">
            <a:alphaModFix/>
          </a:blip>
          <a:srcRect b="0" l="0" r="0" t="10881"/>
          <a:stretch/>
        </p:blipFill>
        <p:spPr>
          <a:xfrm>
            <a:off x="1512525" y="2786197"/>
            <a:ext cx="2963584" cy="1980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77"/>
          <p:cNvPicPr preferRelativeResize="0"/>
          <p:nvPr/>
        </p:nvPicPr>
        <p:blipFill rotWithShape="1">
          <a:blip r:embed="rId6">
            <a:alphaModFix/>
          </a:blip>
          <a:srcRect b="0" l="0" r="0" t="10881"/>
          <a:stretch/>
        </p:blipFill>
        <p:spPr>
          <a:xfrm>
            <a:off x="4667900" y="2786202"/>
            <a:ext cx="2963574" cy="1980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78"/>
          <p:cNvSpPr/>
          <p:nvPr/>
        </p:nvSpPr>
        <p:spPr>
          <a:xfrm>
            <a:off x="469500" y="4299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78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704" name="Google Shape;704;p78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CapEx - Progress Summary</a:t>
            </a:r>
            <a:endParaRPr/>
          </a:p>
        </p:txBody>
      </p:sp>
      <p:sp>
        <p:nvSpPr>
          <p:cNvPr id="705" name="Google Shape;705;p78"/>
          <p:cNvSpPr txBox="1"/>
          <p:nvPr/>
        </p:nvSpPr>
        <p:spPr>
          <a:xfrm>
            <a:off x="2410788" y="1786800"/>
            <a:ext cx="43224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Exterior - 100%</a:t>
            </a:r>
            <a:endParaRPr sz="30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Interiors - 93.6%</a:t>
            </a:r>
            <a:endParaRPr sz="30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Amenities - 100%</a:t>
            </a:r>
            <a:endParaRPr sz="30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79"/>
          <p:cNvSpPr/>
          <p:nvPr/>
        </p:nvSpPr>
        <p:spPr>
          <a:xfrm>
            <a:off x="720000" y="367400"/>
            <a:ext cx="5071200" cy="1945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79"/>
          <p:cNvSpPr txBox="1"/>
          <p:nvPr>
            <p:ph type="ctrTitle"/>
          </p:nvPr>
        </p:nvSpPr>
        <p:spPr>
          <a:xfrm>
            <a:off x="720000" y="967725"/>
            <a:ext cx="5071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Market Update</a:t>
            </a:r>
            <a:endParaRPr/>
          </a:p>
        </p:txBody>
      </p:sp>
      <p:sp>
        <p:nvSpPr>
          <p:cNvPr id="712" name="Google Shape;712;p79"/>
          <p:cNvSpPr txBox="1"/>
          <p:nvPr>
            <p:ph idx="2" type="title"/>
          </p:nvPr>
        </p:nvSpPr>
        <p:spPr>
          <a:xfrm>
            <a:off x="720000" y="2966350"/>
            <a:ext cx="2273700" cy="123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.04 </a:t>
            </a:r>
            <a:endParaRPr/>
          </a:p>
        </p:txBody>
      </p:sp>
      <p:pic>
        <p:nvPicPr>
          <p:cNvPr id="713" name="Google Shape;713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7125" y="2082700"/>
            <a:ext cx="5999076" cy="3060799"/>
          </a:xfrm>
          <a:prstGeom prst="rect">
            <a:avLst/>
          </a:prstGeom>
          <a:noFill/>
          <a:ln>
            <a:noFill/>
          </a:ln>
        </p:spPr>
      </p:pic>
      <p:sp>
        <p:nvSpPr>
          <p:cNvPr id="714" name="Google Shape;714;p79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80"/>
          <p:cNvSpPr/>
          <p:nvPr/>
        </p:nvSpPr>
        <p:spPr>
          <a:xfrm>
            <a:off x="618975" y="3035260"/>
            <a:ext cx="7744500" cy="497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80"/>
          <p:cNvSpPr txBox="1"/>
          <p:nvPr>
            <p:ph idx="8" type="title"/>
          </p:nvPr>
        </p:nvSpPr>
        <p:spPr>
          <a:xfrm>
            <a:off x="618974" y="143688"/>
            <a:ext cx="78534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Market Update</a:t>
            </a:r>
            <a:endParaRPr/>
          </a:p>
        </p:txBody>
      </p:sp>
      <p:sp>
        <p:nvSpPr>
          <p:cNvPr id="721" name="Google Shape;721;p80"/>
          <p:cNvSpPr/>
          <p:nvPr/>
        </p:nvSpPr>
        <p:spPr>
          <a:xfrm>
            <a:off x="618975" y="1988152"/>
            <a:ext cx="7744500" cy="497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2" name="Google Shape;722;p80"/>
          <p:cNvSpPr/>
          <p:nvPr/>
        </p:nvSpPr>
        <p:spPr>
          <a:xfrm>
            <a:off x="618975" y="975702"/>
            <a:ext cx="7744500" cy="497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p80"/>
          <p:cNvSpPr txBox="1"/>
          <p:nvPr>
            <p:ph idx="4" type="ctrTitle"/>
          </p:nvPr>
        </p:nvSpPr>
        <p:spPr>
          <a:xfrm flipH="1">
            <a:off x="1553125" y="1932969"/>
            <a:ext cx="25563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COMPETITORS</a:t>
            </a:r>
            <a:endParaRPr sz="2000"/>
          </a:p>
        </p:txBody>
      </p:sp>
      <p:sp>
        <p:nvSpPr>
          <p:cNvPr id="724" name="Google Shape;724;p80"/>
          <p:cNvSpPr txBox="1"/>
          <p:nvPr>
            <p:ph idx="5" type="subTitle"/>
          </p:nvPr>
        </p:nvSpPr>
        <p:spPr>
          <a:xfrm flipH="1">
            <a:off x="645300" y="2475671"/>
            <a:ext cx="7853400" cy="6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1-Bedroom Competitor Set Average: 689 sq ft: $815 (Ours – 644 sq ft: $799)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2-Bedroom Competitor Set Average: 922 sq ft: $1,097 (Ours – 957 sq ft: $986)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80"/>
          <p:cNvSpPr txBox="1"/>
          <p:nvPr>
            <p:ph idx="6" type="ctrTitle"/>
          </p:nvPr>
        </p:nvSpPr>
        <p:spPr>
          <a:xfrm flipH="1">
            <a:off x="1575475" y="3004217"/>
            <a:ext cx="25116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CURRENT RENTS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726" name="Google Shape;726;p80"/>
          <p:cNvSpPr txBox="1"/>
          <p:nvPr>
            <p:ph type="ctrTitle"/>
          </p:nvPr>
        </p:nvSpPr>
        <p:spPr>
          <a:xfrm flipH="1">
            <a:off x="1553127" y="930664"/>
            <a:ext cx="23946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COVID</a:t>
            </a:r>
            <a:endParaRPr sz="2000"/>
          </a:p>
        </p:txBody>
      </p:sp>
      <p:sp>
        <p:nvSpPr>
          <p:cNvPr id="727" name="Google Shape;727;p80"/>
          <p:cNvSpPr txBox="1"/>
          <p:nvPr>
            <p:ph idx="7" type="subTitle"/>
          </p:nvPr>
        </p:nvSpPr>
        <p:spPr>
          <a:xfrm flipH="1">
            <a:off x="645300" y="3768911"/>
            <a:ext cx="3653100" cy="78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1x1 – 454 sq ft $750 (Premium - $830)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1x1 - 600 sq ft $830 (Premium - $870)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1x1 - 640 sq ft $899 (Premium - $960)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1x1 – 719 sq ft $980 (Premium - $1,020)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728" name="Google Shape;728;p80"/>
          <p:cNvSpPr/>
          <p:nvPr/>
        </p:nvSpPr>
        <p:spPr>
          <a:xfrm>
            <a:off x="291375" y="421950"/>
            <a:ext cx="232500" cy="23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29" name="Google Shape;729;p80"/>
          <p:cNvGrpSpPr/>
          <p:nvPr/>
        </p:nvGrpSpPr>
        <p:grpSpPr>
          <a:xfrm>
            <a:off x="903363" y="1051632"/>
            <a:ext cx="394557" cy="335876"/>
            <a:chOff x="2201806" y="1976585"/>
            <a:chExt cx="349784" cy="349434"/>
          </a:xfrm>
        </p:grpSpPr>
        <p:sp>
          <p:nvSpPr>
            <p:cNvPr id="730" name="Google Shape;730;p80"/>
            <p:cNvSpPr/>
            <p:nvPr/>
          </p:nvSpPr>
          <p:spPr>
            <a:xfrm>
              <a:off x="2231755" y="2073373"/>
              <a:ext cx="319835" cy="252647"/>
            </a:xfrm>
            <a:custGeom>
              <a:rect b="b" l="l" r="r" t="t"/>
              <a:pathLst>
                <a:path extrusionOk="0" h="7938" w="10049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80"/>
            <p:cNvSpPr/>
            <p:nvPr/>
          </p:nvSpPr>
          <p:spPr>
            <a:xfrm>
              <a:off x="2201806" y="1976585"/>
              <a:ext cx="319484" cy="252424"/>
            </a:xfrm>
            <a:custGeom>
              <a:rect b="b" l="l" r="r" t="t"/>
              <a:pathLst>
                <a:path extrusionOk="0" h="7931" w="10038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80"/>
            <p:cNvSpPr/>
            <p:nvPr/>
          </p:nvSpPr>
          <p:spPr>
            <a:xfrm>
              <a:off x="2331789" y="2068662"/>
              <a:ext cx="16709" cy="27340"/>
            </a:xfrm>
            <a:custGeom>
              <a:rect b="b" l="l" r="r" t="t"/>
              <a:pathLst>
                <a:path extrusionOk="0" h="859" w="525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80"/>
            <p:cNvSpPr/>
            <p:nvPr/>
          </p:nvSpPr>
          <p:spPr>
            <a:xfrm>
              <a:off x="2243118" y="2021653"/>
              <a:ext cx="265664" cy="261908"/>
            </a:xfrm>
            <a:custGeom>
              <a:rect b="b" l="l" r="r" t="t"/>
              <a:pathLst>
                <a:path extrusionOk="0" h="8229" w="8347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734" name="Google Shape;734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2238" y="3144183"/>
            <a:ext cx="332279" cy="33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100" y="2041989"/>
            <a:ext cx="394550" cy="394550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80"/>
          <p:cNvSpPr txBox="1"/>
          <p:nvPr>
            <p:ph idx="7" type="subTitle"/>
          </p:nvPr>
        </p:nvSpPr>
        <p:spPr>
          <a:xfrm flipH="1">
            <a:off x="1383075" y="3485486"/>
            <a:ext cx="1061100" cy="33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latin typeface="Arial"/>
                <a:ea typeface="Arial"/>
                <a:cs typeface="Arial"/>
                <a:sym typeface="Arial"/>
              </a:rPr>
              <a:t>1 Bedrooms</a:t>
            </a:r>
            <a:endParaRPr sz="1200" u="sng"/>
          </a:p>
        </p:txBody>
      </p:sp>
      <p:sp>
        <p:nvSpPr>
          <p:cNvPr id="737" name="Google Shape;737;p80"/>
          <p:cNvSpPr txBox="1"/>
          <p:nvPr>
            <p:ph idx="7" type="subTitle"/>
          </p:nvPr>
        </p:nvSpPr>
        <p:spPr>
          <a:xfrm flipH="1">
            <a:off x="4209125" y="3771258"/>
            <a:ext cx="3931200" cy="103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2x1 – 954 sq ft $1,090 (Premium - $1,170)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2x2 – 1,080 sq ft $1,051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2x2 – 1,057 sq ft $1,220 (Premium - $1,300)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2x2 - 1,067 sq ft $1,150 (Premium - $1,210)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738" name="Google Shape;738;p80"/>
          <p:cNvSpPr txBox="1"/>
          <p:nvPr>
            <p:ph idx="7" type="subTitle"/>
          </p:nvPr>
        </p:nvSpPr>
        <p:spPr>
          <a:xfrm flipH="1">
            <a:off x="5644175" y="3496125"/>
            <a:ext cx="1061100" cy="33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" sz="1200" u="sng">
                <a:latin typeface="Arial"/>
                <a:ea typeface="Arial"/>
                <a:cs typeface="Arial"/>
                <a:sym typeface="Arial"/>
              </a:rPr>
              <a:t> Bedrooms</a:t>
            </a:r>
            <a:endParaRPr sz="1200" u="sng"/>
          </a:p>
        </p:txBody>
      </p:sp>
      <p:sp>
        <p:nvSpPr>
          <p:cNvPr id="739" name="Google Shape;739;p80"/>
          <p:cNvSpPr txBox="1"/>
          <p:nvPr/>
        </p:nvSpPr>
        <p:spPr>
          <a:xfrm flipH="1">
            <a:off x="618975" y="1462427"/>
            <a:ext cx="7853400" cy="7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chemeClr val="dk1"/>
                </a:solidFill>
              </a:rPr>
              <a:t>Unemployment - 4.8% (Apr was 4.3%); US current average is 4.1% (Jan was 3.8%)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chemeClr val="dk1"/>
                </a:solidFill>
              </a:rPr>
              <a:t>Eviction Delays Ongoing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81"/>
          <p:cNvSpPr/>
          <p:nvPr/>
        </p:nvSpPr>
        <p:spPr>
          <a:xfrm>
            <a:off x="720000" y="367400"/>
            <a:ext cx="5071200" cy="1945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81"/>
          <p:cNvSpPr txBox="1"/>
          <p:nvPr>
            <p:ph type="ctrTitle"/>
          </p:nvPr>
        </p:nvSpPr>
        <p:spPr>
          <a:xfrm>
            <a:off x="720000" y="967725"/>
            <a:ext cx="5071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Investor Updates</a:t>
            </a:r>
            <a:endParaRPr/>
          </a:p>
        </p:txBody>
      </p:sp>
      <p:sp>
        <p:nvSpPr>
          <p:cNvPr id="746" name="Google Shape;746;p81"/>
          <p:cNvSpPr txBox="1"/>
          <p:nvPr>
            <p:ph idx="2" type="title"/>
          </p:nvPr>
        </p:nvSpPr>
        <p:spPr>
          <a:xfrm>
            <a:off x="720000" y="2966350"/>
            <a:ext cx="2230500" cy="123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.05 </a:t>
            </a:r>
            <a:endParaRPr/>
          </a:p>
        </p:txBody>
      </p:sp>
      <p:sp>
        <p:nvSpPr>
          <p:cNvPr id="747" name="Google Shape;747;p81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748" name="Google Shape;748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3800" y="1697925"/>
            <a:ext cx="4305449" cy="286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82"/>
          <p:cNvSpPr txBox="1"/>
          <p:nvPr>
            <p:ph type="ctrTitle"/>
          </p:nvPr>
        </p:nvSpPr>
        <p:spPr>
          <a:xfrm flipH="1">
            <a:off x="641100" y="218515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Game Plan</a:t>
            </a:r>
            <a:endParaRPr/>
          </a:p>
        </p:txBody>
      </p:sp>
      <p:sp>
        <p:nvSpPr>
          <p:cNvPr id="754" name="Google Shape;754;p82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5" name="Google Shape;755;p82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756" name="Google Shape;756;p82"/>
          <p:cNvSpPr txBox="1"/>
          <p:nvPr/>
        </p:nvSpPr>
        <p:spPr>
          <a:xfrm>
            <a:off x="537150" y="1253388"/>
            <a:ext cx="7040400" cy="3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Tax Protest </a:t>
            </a:r>
            <a:endParaRPr b="1" sz="18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Pending for 2023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Operations</a:t>
            </a:r>
            <a:endParaRPr b="1" sz="18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Updated</a:t>
            </a: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 Team 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●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Leasing Focus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○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Leasing Process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○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Screening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○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Conversion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●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Identify Insurance Renewal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verpass Light"/>
              <a:buChar char="●"/>
            </a:pPr>
            <a:r>
              <a:rPr lang="en" sz="1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Identify additional Revenue streams</a:t>
            </a:r>
            <a:endParaRPr sz="1800"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83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Investor Updates</a:t>
            </a:r>
            <a:endParaRPr/>
          </a:p>
        </p:txBody>
      </p:sp>
      <p:sp>
        <p:nvSpPr>
          <p:cNvPr id="762" name="Google Shape;762;p83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63" name="Google Shape;763;p83"/>
          <p:cNvGrpSpPr/>
          <p:nvPr/>
        </p:nvGrpSpPr>
        <p:grpSpPr>
          <a:xfrm>
            <a:off x="1063385" y="1594334"/>
            <a:ext cx="982403" cy="383809"/>
            <a:chOff x="4756975" y="2341800"/>
            <a:chExt cx="91975" cy="51925"/>
          </a:xfrm>
        </p:grpSpPr>
        <p:sp>
          <p:nvSpPr>
            <p:cNvPr id="764" name="Google Shape;764;p83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" name="Google Shape;765;p83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" name="Google Shape;766;p83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" name="Google Shape;767;p83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" name="Google Shape;768;p83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" name="Google Shape;769;p83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" name="Google Shape;770;p83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" name="Google Shape;771;p83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83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" name="Google Shape;773;p83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83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" name="Google Shape;775;p83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" name="Google Shape;776;p83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" name="Google Shape;777;p83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" name="Google Shape;778;p83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" name="Google Shape;779;p83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" name="Google Shape;780;p83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" name="Google Shape;781;p83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" name="Google Shape;782;p83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83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84" name="Google Shape;784;p83"/>
          <p:cNvSpPr txBox="1"/>
          <p:nvPr/>
        </p:nvSpPr>
        <p:spPr>
          <a:xfrm>
            <a:off x="2271213" y="1563413"/>
            <a:ext cx="57708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Finan</a:t>
            </a:r>
            <a:r>
              <a:rPr lang="en" sz="1300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cials, Slide Presentation, and Recording will be posted in the Portal</a:t>
            </a:r>
            <a:endParaRPr b="1" sz="15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grpSp>
        <p:nvGrpSpPr>
          <p:cNvPr id="785" name="Google Shape;785;p83"/>
          <p:cNvGrpSpPr/>
          <p:nvPr/>
        </p:nvGrpSpPr>
        <p:grpSpPr>
          <a:xfrm>
            <a:off x="1063385" y="2228797"/>
            <a:ext cx="982403" cy="383809"/>
            <a:chOff x="4756975" y="2341800"/>
            <a:chExt cx="91975" cy="51925"/>
          </a:xfrm>
        </p:grpSpPr>
        <p:sp>
          <p:nvSpPr>
            <p:cNvPr id="786" name="Google Shape;786;p83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83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83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" name="Google Shape;789;p83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" name="Google Shape;790;p83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83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83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" name="Google Shape;793;p83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" name="Google Shape;794;p83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" name="Google Shape;795;p83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" name="Google Shape;796;p83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" name="Google Shape;797;p83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" name="Google Shape;798;p83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83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83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" name="Google Shape;801;p83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" name="Google Shape;802;p83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" name="Google Shape;803;p83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" name="Google Shape;804;p83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" name="Google Shape;805;p83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6" name="Google Shape;806;p83"/>
          <p:cNvSpPr txBox="1"/>
          <p:nvPr/>
        </p:nvSpPr>
        <p:spPr>
          <a:xfrm>
            <a:off x="2309813" y="2190100"/>
            <a:ext cx="57708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Continue to Spread the Word &amp; Follow Our Social Media Accounts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807" name="Google Shape;807;p83"/>
          <p:cNvGrpSpPr/>
          <p:nvPr/>
        </p:nvGrpSpPr>
        <p:grpSpPr>
          <a:xfrm>
            <a:off x="1063385" y="2909722"/>
            <a:ext cx="982403" cy="383809"/>
            <a:chOff x="4756975" y="2341800"/>
            <a:chExt cx="91975" cy="51925"/>
          </a:xfrm>
        </p:grpSpPr>
        <p:sp>
          <p:nvSpPr>
            <p:cNvPr id="808" name="Google Shape;808;p83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83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83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83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" name="Google Shape;812;p83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83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83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83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" name="Google Shape;816;p83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83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" name="Google Shape;818;p83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83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" name="Google Shape;820;p83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83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83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83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83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83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83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83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28" name="Google Shape;828;p83"/>
          <p:cNvSpPr txBox="1"/>
          <p:nvPr/>
        </p:nvSpPr>
        <p:spPr>
          <a:xfrm>
            <a:off x="2309813" y="2863250"/>
            <a:ext cx="46191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Next Quarterly Update Meeting: </a:t>
            </a:r>
            <a:r>
              <a:rPr b="1" lang="en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End of Oct</a:t>
            </a:r>
            <a:endParaRPr b="1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829" name="Google Shape;829;p83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84"/>
          <p:cNvSpPr/>
          <p:nvPr/>
        </p:nvSpPr>
        <p:spPr>
          <a:xfrm>
            <a:off x="720000" y="367400"/>
            <a:ext cx="5590800" cy="1945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5" name="Google Shape;835;p84"/>
          <p:cNvSpPr txBox="1"/>
          <p:nvPr>
            <p:ph type="ctrTitle"/>
          </p:nvPr>
        </p:nvSpPr>
        <p:spPr>
          <a:xfrm>
            <a:off x="720000" y="967725"/>
            <a:ext cx="55908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 &amp; A</a:t>
            </a:r>
            <a:endParaRPr/>
          </a:p>
        </p:txBody>
      </p:sp>
      <p:sp>
        <p:nvSpPr>
          <p:cNvPr id="836" name="Google Shape;836;p84"/>
          <p:cNvSpPr txBox="1"/>
          <p:nvPr>
            <p:ph idx="2" type="title"/>
          </p:nvPr>
        </p:nvSpPr>
        <p:spPr>
          <a:xfrm>
            <a:off x="720000" y="2966350"/>
            <a:ext cx="2230500" cy="123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.06 </a:t>
            </a:r>
            <a:endParaRPr/>
          </a:p>
        </p:txBody>
      </p:sp>
      <p:sp>
        <p:nvSpPr>
          <p:cNvPr id="837" name="Google Shape;837;p84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838" name="Google Shape;838;p84"/>
          <p:cNvPicPr preferRelativeResize="0"/>
          <p:nvPr/>
        </p:nvPicPr>
        <p:blipFill rotWithShape="1">
          <a:blip r:embed="rId3">
            <a:alphaModFix/>
          </a:blip>
          <a:srcRect b="30843" l="0" r="0" t="0"/>
          <a:stretch/>
        </p:blipFill>
        <p:spPr>
          <a:xfrm>
            <a:off x="3388700" y="1784475"/>
            <a:ext cx="5398600" cy="2800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85"/>
          <p:cNvSpPr txBox="1"/>
          <p:nvPr/>
        </p:nvSpPr>
        <p:spPr>
          <a:xfrm>
            <a:off x="30250" y="0"/>
            <a:ext cx="9144000" cy="51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844" name="Google Shape;844;p85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9"/>
          <p:cNvSpPr/>
          <p:nvPr/>
        </p:nvSpPr>
        <p:spPr>
          <a:xfrm>
            <a:off x="720000" y="367400"/>
            <a:ext cx="5071200" cy="1945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59"/>
          <p:cNvSpPr txBox="1"/>
          <p:nvPr>
            <p:ph type="ctrTitle"/>
          </p:nvPr>
        </p:nvSpPr>
        <p:spPr>
          <a:xfrm>
            <a:off x="720000" y="967725"/>
            <a:ext cx="5071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Property Update </a:t>
            </a:r>
            <a:endParaRPr/>
          </a:p>
        </p:txBody>
      </p:sp>
      <p:sp>
        <p:nvSpPr>
          <p:cNvPr id="317" name="Google Shape;317;p59"/>
          <p:cNvSpPr txBox="1"/>
          <p:nvPr>
            <p:ph idx="2" type="title"/>
          </p:nvPr>
        </p:nvSpPr>
        <p:spPr>
          <a:xfrm>
            <a:off x="720000" y="3473819"/>
            <a:ext cx="1753800" cy="8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</a:t>
            </a:r>
            <a:r>
              <a:rPr lang="en"/>
              <a:t>01 </a:t>
            </a:r>
            <a:endParaRPr/>
          </a:p>
        </p:txBody>
      </p:sp>
      <p:sp>
        <p:nvSpPr>
          <p:cNvPr id="318" name="Google Shape;318;p59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319" name="Google Shape;319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3900" y="1352550"/>
            <a:ext cx="4258376" cy="3193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86"/>
          <p:cNvSpPr/>
          <p:nvPr/>
        </p:nvSpPr>
        <p:spPr>
          <a:xfrm>
            <a:off x="1198425" y="540000"/>
            <a:ext cx="7182900" cy="1269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0" name="Google Shape;850;p86"/>
          <p:cNvSpPr/>
          <p:nvPr/>
        </p:nvSpPr>
        <p:spPr>
          <a:xfrm>
            <a:off x="8040475" y="1269925"/>
            <a:ext cx="232500" cy="23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1" name="Google Shape;851;p86"/>
          <p:cNvSpPr txBox="1"/>
          <p:nvPr>
            <p:ph idx="4294967295" type="ctrTitle"/>
          </p:nvPr>
        </p:nvSpPr>
        <p:spPr>
          <a:xfrm flipH="1">
            <a:off x="3209575" y="930477"/>
            <a:ext cx="4830900" cy="9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THANK YOU</a:t>
            </a:r>
            <a:endParaRPr sz="4000"/>
          </a:p>
        </p:txBody>
      </p:sp>
      <p:pic>
        <p:nvPicPr>
          <p:cNvPr id="852" name="Google Shape;852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67075" y="799325"/>
            <a:ext cx="4661326" cy="390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74" y="1502414"/>
            <a:ext cx="4281374" cy="2747685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86"/>
          <p:cNvSpPr txBox="1"/>
          <p:nvPr>
            <p:ph idx="4294967295" type="subTitle"/>
          </p:nvPr>
        </p:nvSpPr>
        <p:spPr>
          <a:xfrm flipH="1">
            <a:off x="4763925" y="2223200"/>
            <a:ext cx="3617400" cy="188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Does anyone have any questions?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3EA8E1"/>
                </a:solidFill>
              </a:rPr>
              <a:t>J@BarDownInvestments.com</a:t>
            </a:r>
            <a:endParaRPr>
              <a:solidFill>
                <a:srgbClr val="3EA8E1"/>
              </a:solidFill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1-770-906-6358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www.BarDownInvestments.com</a:t>
            </a:r>
            <a:endParaRPr/>
          </a:p>
        </p:txBody>
      </p:sp>
      <p:sp>
        <p:nvSpPr>
          <p:cNvPr id="855" name="Google Shape;855;p86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60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State of the Industry</a:t>
            </a:r>
            <a:endParaRPr/>
          </a:p>
        </p:txBody>
      </p:sp>
      <p:sp>
        <p:nvSpPr>
          <p:cNvPr id="325" name="Google Shape;325;p60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6" name="Google Shape;326;p60"/>
          <p:cNvGrpSpPr/>
          <p:nvPr/>
        </p:nvGrpSpPr>
        <p:grpSpPr>
          <a:xfrm>
            <a:off x="932922" y="1269708"/>
            <a:ext cx="982403" cy="383809"/>
            <a:chOff x="4756975" y="2341800"/>
            <a:chExt cx="91975" cy="51925"/>
          </a:xfrm>
        </p:grpSpPr>
        <p:sp>
          <p:nvSpPr>
            <p:cNvPr id="327" name="Google Shape;327;p60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60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60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60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60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60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60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60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60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60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60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60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60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60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60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60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60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60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60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60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7" name="Google Shape;347;p60"/>
          <p:cNvSpPr txBox="1"/>
          <p:nvPr/>
        </p:nvSpPr>
        <p:spPr>
          <a:xfrm>
            <a:off x="2267100" y="1266886"/>
            <a:ext cx="57708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Change in Eviction Process - </a:t>
            </a: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tentative</a:t>
            </a: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 through December 2025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348" name="Google Shape;348;p60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349" name="Google Shape;349;p60"/>
          <p:cNvGrpSpPr/>
          <p:nvPr/>
        </p:nvGrpSpPr>
        <p:grpSpPr>
          <a:xfrm>
            <a:off x="932922" y="2586885"/>
            <a:ext cx="982403" cy="383809"/>
            <a:chOff x="4756975" y="2341800"/>
            <a:chExt cx="91975" cy="51925"/>
          </a:xfrm>
        </p:grpSpPr>
        <p:sp>
          <p:nvSpPr>
            <p:cNvPr id="350" name="Google Shape;350;p60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60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60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60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60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60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60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60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60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60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60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60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60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60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60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60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60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60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60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60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0" name="Google Shape;370;p60"/>
          <p:cNvSpPr txBox="1"/>
          <p:nvPr/>
        </p:nvSpPr>
        <p:spPr>
          <a:xfrm>
            <a:off x="2267100" y="2567126"/>
            <a:ext cx="57708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Interest Rates &amp; Cap Rates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371" name="Google Shape;371;p60"/>
          <p:cNvGrpSpPr/>
          <p:nvPr/>
        </p:nvGrpSpPr>
        <p:grpSpPr>
          <a:xfrm>
            <a:off x="932922" y="1935084"/>
            <a:ext cx="982403" cy="383809"/>
            <a:chOff x="4756975" y="2341800"/>
            <a:chExt cx="91975" cy="51925"/>
          </a:xfrm>
        </p:grpSpPr>
        <p:sp>
          <p:nvSpPr>
            <p:cNvPr id="372" name="Google Shape;372;p60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60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60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60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60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60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60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60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60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60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60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60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60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60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60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60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60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60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60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60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2" name="Google Shape;392;p60"/>
          <p:cNvSpPr txBox="1"/>
          <p:nvPr/>
        </p:nvSpPr>
        <p:spPr>
          <a:xfrm>
            <a:off x="2267088" y="1917011"/>
            <a:ext cx="57708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Increase in Operating Expenses (Taxes &amp; Insurance)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393" name="Google Shape;393;p60"/>
          <p:cNvGrpSpPr/>
          <p:nvPr/>
        </p:nvGrpSpPr>
        <p:grpSpPr>
          <a:xfrm>
            <a:off x="932924" y="3250572"/>
            <a:ext cx="982403" cy="383809"/>
            <a:chOff x="4756975" y="2341800"/>
            <a:chExt cx="91975" cy="51925"/>
          </a:xfrm>
        </p:grpSpPr>
        <p:sp>
          <p:nvSpPr>
            <p:cNvPr id="394" name="Google Shape;394;p60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60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60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60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60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60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60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60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60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60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60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60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60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60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60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60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60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60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60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60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4" name="Google Shape;414;p60"/>
          <p:cNvSpPr txBox="1"/>
          <p:nvPr/>
        </p:nvSpPr>
        <p:spPr>
          <a:xfrm>
            <a:off x="2267089" y="3217250"/>
            <a:ext cx="57708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Foreclosures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1"/>
          <p:cNvSpPr txBox="1"/>
          <p:nvPr>
            <p:ph type="ctrTitle"/>
          </p:nvPr>
        </p:nvSpPr>
        <p:spPr>
          <a:xfrm flipH="1">
            <a:off x="641100" y="218515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Eviction Timeline</a:t>
            </a:r>
            <a:endParaRPr/>
          </a:p>
        </p:txBody>
      </p:sp>
      <p:sp>
        <p:nvSpPr>
          <p:cNvPr id="420" name="Google Shape;420;p61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61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422" name="Google Shape;422;p61"/>
          <p:cNvSpPr/>
          <p:nvPr/>
        </p:nvSpPr>
        <p:spPr>
          <a:xfrm>
            <a:off x="2070211" y="928022"/>
            <a:ext cx="2955300" cy="1279200"/>
          </a:xfrm>
          <a:prstGeom prst="chevron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File Eviction -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Issued Court Date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4-6 Weeks Out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3" name="Google Shape;423;p61"/>
          <p:cNvSpPr/>
          <p:nvPr/>
        </p:nvSpPr>
        <p:spPr>
          <a:xfrm>
            <a:off x="651335" y="928022"/>
            <a:ext cx="1065000" cy="1279200"/>
          </a:xfrm>
          <a:prstGeom prst="homePlate">
            <a:avLst>
              <a:gd fmla="val 5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1st-3rd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Rent Due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4" name="Google Shape;424;p61"/>
          <p:cNvSpPr/>
          <p:nvPr/>
        </p:nvSpPr>
        <p:spPr>
          <a:xfrm>
            <a:off x="1051463" y="928025"/>
            <a:ext cx="1657800" cy="1279200"/>
          </a:xfrm>
          <a:prstGeom prst="chevron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25" name="Google Shape;425;p61"/>
          <p:cNvPicPr preferRelativeResize="0"/>
          <p:nvPr/>
        </p:nvPicPr>
        <p:blipFill rotWithShape="1">
          <a:blip r:embed="rId3">
            <a:alphaModFix/>
          </a:blip>
          <a:srcRect b="0" l="0" r="25749" t="0"/>
          <a:stretch/>
        </p:blipFill>
        <p:spPr>
          <a:xfrm>
            <a:off x="1437136" y="2335950"/>
            <a:ext cx="6269726" cy="220195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61"/>
          <p:cNvSpPr/>
          <p:nvPr/>
        </p:nvSpPr>
        <p:spPr>
          <a:xfrm>
            <a:off x="1852650" y="2982335"/>
            <a:ext cx="722400" cy="254400"/>
          </a:xfrm>
          <a:prstGeom prst="rect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61"/>
          <p:cNvSpPr/>
          <p:nvPr/>
        </p:nvSpPr>
        <p:spPr>
          <a:xfrm>
            <a:off x="2575025" y="2982335"/>
            <a:ext cx="722400" cy="254400"/>
          </a:xfrm>
          <a:prstGeom prst="rect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61"/>
          <p:cNvSpPr/>
          <p:nvPr/>
        </p:nvSpPr>
        <p:spPr>
          <a:xfrm>
            <a:off x="1594600" y="3243700"/>
            <a:ext cx="1702800" cy="254400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61"/>
          <p:cNvSpPr/>
          <p:nvPr/>
        </p:nvSpPr>
        <p:spPr>
          <a:xfrm>
            <a:off x="1594500" y="3487300"/>
            <a:ext cx="1702800" cy="254400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61"/>
          <p:cNvSpPr/>
          <p:nvPr/>
        </p:nvSpPr>
        <p:spPr>
          <a:xfrm>
            <a:off x="1594500" y="3745525"/>
            <a:ext cx="1702800" cy="254400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61"/>
          <p:cNvSpPr/>
          <p:nvPr/>
        </p:nvSpPr>
        <p:spPr>
          <a:xfrm>
            <a:off x="4029688" y="928022"/>
            <a:ext cx="2515500" cy="1279200"/>
          </a:xfrm>
          <a:prstGeom prst="chevron">
            <a:avLst>
              <a:gd fmla="val 50000" name="adj"/>
            </a:avLst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Win Possession -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7 Days to Purchase Writ *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2" name="Google Shape;432;p61"/>
          <p:cNvSpPr/>
          <p:nvPr/>
        </p:nvSpPr>
        <p:spPr>
          <a:xfrm>
            <a:off x="3732577" y="3745788"/>
            <a:ext cx="1702800" cy="254400"/>
          </a:xfrm>
          <a:prstGeom prst="rect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61"/>
          <p:cNvSpPr/>
          <p:nvPr/>
        </p:nvSpPr>
        <p:spPr>
          <a:xfrm>
            <a:off x="3735837" y="3487925"/>
            <a:ext cx="1702800" cy="254400"/>
          </a:xfrm>
          <a:prstGeom prst="rect">
            <a:avLst/>
          </a:prstGeom>
          <a:noFill/>
          <a:ln cap="flat" cmpd="sng" w="2857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61"/>
          <p:cNvSpPr/>
          <p:nvPr/>
        </p:nvSpPr>
        <p:spPr>
          <a:xfrm>
            <a:off x="1594600" y="4003750"/>
            <a:ext cx="980400" cy="254400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61"/>
          <p:cNvSpPr/>
          <p:nvPr/>
        </p:nvSpPr>
        <p:spPr>
          <a:xfrm>
            <a:off x="5783113" y="928409"/>
            <a:ext cx="2687100" cy="1279200"/>
          </a:xfrm>
          <a:prstGeom prst="chevron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 Weeks for Constables to Arrive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6" name="Google Shape;436;p61"/>
          <p:cNvSpPr/>
          <p:nvPr/>
        </p:nvSpPr>
        <p:spPr>
          <a:xfrm>
            <a:off x="5877062" y="3243702"/>
            <a:ext cx="1657800" cy="254400"/>
          </a:xfrm>
          <a:prstGeom prst="rect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61"/>
          <p:cNvSpPr txBox="1"/>
          <p:nvPr/>
        </p:nvSpPr>
        <p:spPr>
          <a:xfrm>
            <a:off x="5444300" y="4666250"/>
            <a:ext cx="3259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*resident may file an appeal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438" name="Google Shape;438;p61"/>
          <p:cNvSpPr txBox="1"/>
          <p:nvPr/>
        </p:nvSpPr>
        <p:spPr>
          <a:xfrm>
            <a:off x="1617235" y="1159788"/>
            <a:ext cx="935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3 Day Notice to Vacate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439" name="Google Shape;439;p61"/>
          <p:cNvSpPr/>
          <p:nvPr/>
        </p:nvSpPr>
        <p:spPr>
          <a:xfrm>
            <a:off x="4692150" y="2972225"/>
            <a:ext cx="752100" cy="254400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61"/>
          <p:cNvSpPr/>
          <p:nvPr/>
        </p:nvSpPr>
        <p:spPr>
          <a:xfrm>
            <a:off x="3732575" y="4009650"/>
            <a:ext cx="1494900" cy="254400"/>
          </a:xfrm>
          <a:prstGeom prst="rect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61"/>
          <p:cNvSpPr/>
          <p:nvPr/>
        </p:nvSpPr>
        <p:spPr>
          <a:xfrm>
            <a:off x="7270257" y="2982325"/>
            <a:ext cx="264600" cy="254400"/>
          </a:xfrm>
          <a:prstGeom prst="rect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61"/>
          <p:cNvSpPr/>
          <p:nvPr/>
        </p:nvSpPr>
        <p:spPr>
          <a:xfrm>
            <a:off x="3735775" y="3243700"/>
            <a:ext cx="1702800" cy="254400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2"/>
          <p:cNvSpPr txBox="1"/>
          <p:nvPr>
            <p:ph type="ctrTitle"/>
          </p:nvPr>
        </p:nvSpPr>
        <p:spPr>
          <a:xfrm flipH="1">
            <a:off x="641100" y="218515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 11 Impacts</a:t>
            </a:r>
            <a:endParaRPr/>
          </a:p>
        </p:txBody>
      </p:sp>
      <p:sp>
        <p:nvSpPr>
          <p:cNvPr id="448" name="Google Shape;448;p62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62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450" name="Google Shape;450;p62"/>
          <p:cNvSpPr txBox="1"/>
          <p:nvPr/>
        </p:nvSpPr>
        <p:spPr>
          <a:xfrm>
            <a:off x="309550" y="969450"/>
            <a:ext cx="5917200" cy="36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Rule 11</a:t>
            </a:r>
            <a:endParaRPr b="1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Agreement between Landlord and Tenant executed by the courts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Tenant will give back possession and Landlord will dismiss eviction claim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Landlord retains the right to collect outstanding rents, but the Tenant does not have an eviction on their record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Impact</a:t>
            </a:r>
            <a:endParaRPr b="1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Future Landlords would not be notified of past eviction when Tenant applies (*will be notified of rental debt if it has been reported)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verpass Light"/>
              <a:buChar char="●"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Applicants are getting approved without Landlords knowing that they were previously under eviction and have rental debt owed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Doing internal rental debt verification, RCR program, double-checking </a:t>
            </a: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employment</a:t>
            </a: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 status at move-in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451" name="Google Shape;45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2475" y="1023700"/>
            <a:ext cx="2486226" cy="2984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3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Operating Expenses</a:t>
            </a:r>
            <a:endParaRPr/>
          </a:p>
        </p:txBody>
      </p:sp>
      <p:sp>
        <p:nvSpPr>
          <p:cNvPr id="457" name="Google Shape;457;p63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8" name="Google Shape;458;p63"/>
          <p:cNvGrpSpPr/>
          <p:nvPr/>
        </p:nvGrpSpPr>
        <p:grpSpPr>
          <a:xfrm>
            <a:off x="932922" y="1269708"/>
            <a:ext cx="982403" cy="383809"/>
            <a:chOff x="4756975" y="2341800"/>
            <a:chExt cx="91975" cy="51925"/>
          </a:xfrm>
        </p:grpSpPr>
        <p:sp>
          <p:nvSpPr>
            <p:cNvPr id="459" name="Google Shape;459;p63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p63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63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63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63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63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63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63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63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63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63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63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63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63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63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63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63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63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63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63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9" name="Google Shape;479;p63"/>
          <p:cNvSpPr txBox="1"/>
          <p:nvPr/>
        </p:nvSpPr>
        <p:spPr>
          <a:xfrm>
            <a:off x="2035875" y="1060613"/>
            <a:ext cx="5770800" cy="13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Taxes </a:t>
            </a:r>
            <a:endParaRPr b="1" sz="16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verpass Light"/>
              <a:buChar char="●"/>
            </a:pPr>
            <a:r>
              <a:rPr lang="en" sz="1600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2022 protest status - we won and are receiving a $71,579 refund </a:t>
            </a:r>
            <a:endParaRPr sz="1600"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verpass Light"/>
              <a:buChar char="●"/>
            </a:pPr>
            <a:r>
              <a:rPr lang="en" sz="1600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2023 protest status - in discussions</a:t>
            </a:r>
            <a:endParaRPr sz="1600"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480" name="Google Shape;480;p63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chemeClr val="dk1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481" name="Google Shape;481;p63"/>
          <p:cNvGrpSpPr/>
          <p:nvPr/>
        </p:nvGrpSpPr>
        <p:grpSpPr>
          <a:xfrm>
            <a:off x="932922" y="2586885"/>
            <a:ext cx="982403" cy="383809"/>
            <a:chOff x="4756975" y="2341800"/>
            <a:chExt cx="91975" cy="51925"/>
          </a:xfrm>
        </p:grpSpPr>
        <p:sp>
          <p:nvSpPr>
            <p:cNvPr id="482" name="Google Shape;482;p63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63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63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63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63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63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63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" name="Google Shape;489;p63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63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63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63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63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63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63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63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" name="Google Shape;497;p63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63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" name="Google Shape;499;p63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63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63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2" name="Google Shape;502;p63"/>
          <p:cNvSpPr txBox="1"/>
          <p:nvPr/>
        </p:nvSpPr>
        <p:spPr>
          <a:xfrm>
            <a:off x="2267100" y="2567125"/>
            <a:ext cx="5770800" cy="7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Insurance</a:t>
            </a:r>
            <a:endParaRPr b="1" sz="16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verpass Light"/>
              <a:buChar char="●"/>
            </a:pPr>
            <a:r>
              <a:rPr lang="en" sz="1600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Fall/Winter will provide more clarity on updated rates</a:t>
            </a:r>
            <a:endParaRPr sz="1600"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64"/>
          <p:cNvSpPr txBox="1"/>
          <p:nvPr>
            <p:ph type="ctrTitle"/>
          </p:nvPr>
        </p:nvSpPr>
        <p:spPr>
          <a:xfrm flipH="1">
            <a:off x="641100" y="164600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Property Update</a:t>
            </a:r>
            <a:endParaRPr/>
          </a:p>
        </p:txBody>
      </p:sp>
      <p:sp>
        <p:nvSpPr>
          <p:cNvPr id="508" name="Google Shape;508;p64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64"/>
          <p:cNvSpPr txBox="1"/>
          <p:nvPr/>
        </p:nvSpPr>
        <p:spPr>
          <a:xfrm>
            <a:off x="2140750" y="1340950"/>
            <a:ext cx="42459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510" name="Google Shape;510;p64"/>
          <p:cNvGrpSpPr/>
          <p:nvPr/>
        </p:nvGrpSpPr>
        <p:grpSpPr>
          <a:xfrm>
            <a:off x="823835" y="1284497"/>
            <a:ext cx="982403" cy="383809"/>
            <a:chOff x="4756975" y="2341800"/>
            <a:chExt cx="91975" cy="51925"/>
          </a:xfrm>
        </p:grpSpPr>
        <p:sp>
          <p:nvSpPr>
            <p:cNvPr id="511" name="Google Shape;511;p64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64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64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64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64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64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64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" name="Google Shape;518;p64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64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64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64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64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64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64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64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64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64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" name="Google Shape;528;p64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64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64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31" name="Google Shape;531;p64"/>
          <p:cNvGrpSpPr/>
          <p:nvPr/>
        </p:nvGrpSpPr>
        <p:grpSpPr>
          <a:xfrm>
            <a:off x="823835" y="1883184"/>
            <a:ext cx="982403" cy="383809"/>
            <a:chOff x="4756975" y="2341800"/>
            <a:chExt cx="91975" cy="51925"/>
          </a:xfrm>
        </p:grpSpPr>
        <p:sp>
          <p:nvSpPr>
            <p:cNvPr id="532" name="Google Shape;532;p64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64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" name="Google Shape;534;p64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64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" name="Google Shape;536;p64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" name="Google Shape;537;p64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" name="Google Shape;538;p64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64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" name="Google Shape;540;p64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64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" name="Google Shape;542;p64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p64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" name="Google Shape;544;p64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64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" name="Google Shape;546;p64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" name="Google Shape;547;p64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" name="Google Shape;548;p64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64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" name="Google Shape;550;p64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64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2" name="Google Shape;552;p64"/>
          <p:cNvSpPr txBox="1"/>
          <p:nvPr/>
        </p:nvSpPr>
        <p:spPr>
          <a:xfrm>
            <a:off x="2140738" y="1283550"/>
            <a:ext cx="4926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Saved $44k on a sewer repair, protesting water/sewer bill from sewer issue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553" name="Google Shape;553;p64"/>
          <p:cNvSpPr txBox="1"/>
          <p:nvPr/>
        </p:nvSpPr>
        <p:spPr>
          <a:xfrm>
            <a:off x="2140738" y="1861400"/>
            <a:ext cx="57861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Unit stove fire awarded a $25k insurance claim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554" name="Google Shape;554;p64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grpSp>
        <p:nvGrpSpPr>
          <p:cNvPr id="555" name="Google Shape;555;p64"/>
          <p:cNvGrpSpPr/>
          <p:nvPr/>
        </p:nvGrpSpPr>
        <p:grpSpPr>
          <a:xfrm>
            <a:off x="823835" y="2482097"/>
            <a:ext cx="982403" cy="383809"/>
            <a:chOff x="4756975" y="2341800"/>
            <a:chExt cx="91975" cy="51925"/>
          </a:xfrm>
        </p:grpSpPr>
        <p:sp>
          <p:nvSpPr>
            <p:cNvPr id="556" name="Google Shape;556;p64"/>
            <p:cNvSpPr/>
            <p:nvPr/>
          </p:nvSpPr>
          <p:spPr>
            <a:xfrm>
              <a:off x="4756975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" name="Google Shape;557;p64"/>
            <p:cNvSpPr/>
            <p:nvPr/>
          </p:nvSpPr>
          <p:spPr>
            <a:xfrm>
              <a:off x="4777350" y="2341800"/>
              <a:ext cx="10650" cy="9150"/>
            </a:xfrm>
            <a:custGeom>
              <a:rect b="b" l="l" r="r" t="t"/>
              <a:pathLst>
                <a:path extrusionOk="0" h="366" w="426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" name="Google Shape;558;p64"/>
            <p:cNvSpPr/>
            <p:nvPr/>
          </p:nvSpPr>
          <p:spPr>
            <a:xfrm>
              <a:off x="4797725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64"/>
            <p:cNvSpPr/>
            <p:nvPr/>
          </p:nvSpPr>
          <p:spPr>
            <a:xfrm>
              <a:off x="4818100" y="2341800"/>
              <a:ext cx="10475" cy="9150"/>
            </a:xfrm>
            <a:custGeom>
              <a:rect b="b" l="l" r="r" t="t"/>
              <a:pathLst>
                <a:path extrusionOk="0" h="366" w="419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64"/>
            <p:cNvSpPr/>
            <p:nvPr/>
          </p:nvSpPr>
          <p:spPr>
            <a:xfrm>
              <a:off x="4768675" y="2352625"/>
              <a:ext cx="8875" cy="9025"/>
            </a:xfrm>
            <a:custGeom>
              <a:rect b="b" l="l" r="r" t="t"/>
              <a:pathLst>
                <a:path extrusionOk="0" h="361" w="355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64"/>
            <p:cNvSpPr/>
            <p:nvPr/>
          </p:nvSpPr>
          <p:spPr>
            <a:xfrm>
              <a:off x="4787425" y="2352625"/>
              <a:ext cx="10500" cy="9125"/>
            </a:xfrm>
            <a:custGeom>
              <a:rect b="b" l="l" r="r" t="t"/>
              <a:pathLst>
                <a:path extrusionOk="0" h="365" w="42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64"/>
            <p:cNvSpPr/>
            <p:nvPr/>
          </p:nvSpPr>
          <p:spPr>
            <a:xfrm>
              <a:off x="4809250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" name="Google Shape;563;p64"/>
            <p:cNvSpPr/>
            <p:nvPr/>
          </p:nvSpPr>
          <p:spPr>
            <a:xfrm>
              <a:off x="4829625" y="2352625"/>
              <a:ext cx="9050" cy="9025"/>
            </a:xfrm>
            <a:custGeom>
              <a:rect b="b" l="l" r="r" t="t"/>
              <a:pathLst>
                <a:path extrusionOk="0" h="361" w="362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64"/>
            <p:cNvSpPr/>
            <p:nvPr/>
          </p:nvSpPr>
          <p:spPr>
            <a:xfrm>
              <a:off x="4777350" y="2363250"/>
              <a:ext cx="10650" cy="9025"/>
            </a:xfrm>
            <a:custGeom>
              <a:rect b="b" l="l" r="r" t="t"/>
              <a:pathLst>
                <a:path extrusionOk="0" h="361" w="426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" name="Google Shape;565;p64"/>
            <p:cNvSpPr/>
            <p:nvPr/>
          </p:nvSpPr>
          <p:spPr>
            <a:xfrm>
              <a:off x="479772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64"/>
            <p:cNvSpPr/>
            <p:nvPr/>
          </p:nvSpPr>
          <p:spPr>
            <a:xfrm>
              <a:off x="4818100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" name="Google Shape;567;p64"/>
            <p:cNvSpPr/>
            <p:nvPr/>
          </p:nvSpPr>
          <p:spPr>
            <a:xfrm>
              <a:off x="4838475" y="2363250"/>
              <a:ext cx="10475" cy="9025"/>
            </a:xfrm>
            <a:custGeom>
              <a:rect b="b" l="l" r="r" t="t"/>
              <a:pathLst>
                <a:path extrusionOk="0" h="361" w="419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64"/>
            <p:cNvSpPr/>
            <p:nvPr/>
          </p:nvSpPr>
          <p:spPr>
            <a:xfrm>
              <a:off x="4768675" y="2374075"/>
              <a:ext cx="8875" cy="9050"/>
            </a:xfrm>
            <a:custGeom>
              <a:rect b="b" l="l" r="r" t="t"/>
              <a:pathLst>
                <a:path extrusionOk="0" h="362" w="355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64"/>
            <p:cNvSpPr/>
            <p:nvPr/>
          </p:nvSpPr>
          <p:spPr>
            <a:xfrm>
              <a:off x="4787425" y="2374075"/>
              <a:ext cx="10500" cy="9150"/>
            </a:xfrm>
            <a:custGeom>
              <a:rect b="b" l="l" r="r" t="t"/>
              <a:pathLst>
                <a:path extrusionOk="0" h="366" w="42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64"/>
            <p:cNvSpPr/>
            <p:nvPr/>
          </p:nvSpPr>
          <p:spPr>
            <a:xfrm>
              <a:off x="4809250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" name="Google Shape;571;p64"/>
            <p:cNvSpPr/>
            <p:nvPr/>
          </p:nvSpPr>
          <p:spPr>
            <a:xfrm>
              <a:off x="4829625" y="2374075"/>
              <a:ext cx="9050" cy="9050"/>
            </a:xfrm>
            <a:custGeom>
              <a:rect b="b" l="l" r="r" t="t"/>
              <a:pathLst>
                <a:path extrusionOk="0" h="362" w="362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64"/>
            <p:cNvSpPr/>
            <p:nvPr/>
          </p:nvSpPr>
          <p:spPr>
            <a:xfrm>
              <a:off x="4756975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p64"/>
            <p:cNvSpPr/>
            <p:nvPr/>
          </p:nvSpPr>
          <p:spPr>
            <a:xfrm>
              <a:off x="4777350" y="2384725"/>
              <a:ext cx="10650" cy="9000"/>
            </a:xfrm>
            <a:custGeom>
              <a:rect b="b" l="l" r="r" t="t"/>
              <a:pathLst>
                <a:path extrusionOk="0" h="360" w="426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" name="Google Shape;574;p64"/>
            <p:cNvSpPr/>
            <p:nvPr/>
          </p:nvSpPr>
          <p:spPr>
            <a:xfrm>
              <a:off x="4797725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64"/>
            <p:cNvSpPr/>
            <p:nvPr/>
          </p:nvSpPr>
          <p:spPr>
            <a:xfrm>
              <a:off x="4818100" y="2384725"/>
              <a:ext cx="10475" cy="9000"/>
            </a:xfrm>
            <a:custGeom>
              <a:rect b="b" l="l" r="r" t="t"/>
              <a:pathLst>
                <a:path extrusionOk="0" h="360" w="419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3EA8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6" name="Google Shape;576;p64"/>
          <p:cNvSpPr txBox="1"/>
          <p:nvPr/>
        </p:nvSpPr>
        <p:spPr>
          <a:xfrm>
            <a:off x="2140738" y="2439263"/>
            <a:ext cx="4926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Leasing Office Claim approved, funding pending and start pending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65"/>
          <p:cNvSpPr txBox="1"/>
          <p:nvPr>
            <p:ph type="ctrTitle"/>
          </p:nvPr>
        </p:nvSpPr>
        <p:spPr>
          <a:xfrm flipH="1">
            <a:off x="732975" y="184362"/>
            <a:ext cx="8097600" cy="70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Resident Events </a:t>
            </a:r>
            <a:endParaRPr sz="3300"/>
          </a:p>
        </p:txBody>
      </p:sp>
      <p:sp>
        <p:nvSpPr>
          <p:cNvPr id="582" name="Google Shape;582;p65"/>
          <p:cNvSpPr/>
          <p:nvPr/>
        </p:nvSpPr>
        <p:spPr>
          <a:xfrm>
            <a:off x="469550" y="489150"/>
            <a:ext cx="171600" cy="17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65"/>
          <p:cNvSpPr txBox="1"/>
          <p:nvPr/>
        </p:nvSpPr>
        <p:spPr>
          <a:xfrm>
            <a:off x="3965025" y="4823550"/>
            <a:ext cx="191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Confidential</a:t>
            </a:r>
            <a:endParaRPr>
              <a:solidFill>
                <a:srgbClr val="FFFFFF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584" name="Google Shape;584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150" y="1502980"/>
            <a:ext cx="1750950" cy="233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4955" y="1690012"/>
            <a:ext cx="2614096" cy="1960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66911" y="1502996"/>
            <a:ext cx="1750950" cy="2334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News Agency by Slidesgo">
  <a:themeElements>
    <a:clrScheme name="Simple Light">
      <a:dk1>
        <a:srgbClr val="FFFFFF"/>
      </a:dk1>
      <a:lt1>
        <a:srgbClr val="1C1C1C"/>
      </a:lt1>
      <a:dk2>
        <a:srgbClr val="FFFFFF"/>
      </a:dk2>
      <a:lt2>
        <a:srgbClr val="1C1C1C"/>
      </a:lt2>
      <a:accent1>
        <a:srgbClr val="3EA8E1"/>
      </a:accent1>
      <a:accent2>
        <a:srgbClr val="86D5FF"/>
      </a:accent2>
      <a:accent3>
        <a:srgbClr val="1075AC"/>
      </a:accent3>
      <a:accent4>
        <a:srgbClr val="3EA8E1"/>
      </a:accent4>
      <a:accent5>
        <a:srgbClr val="86D5FF"/>
      </a:accent5>
      <a:accent6>
        <a:srgbClr val="1075AC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ews Agency by Slidesgo">
  <a:themeElements>
    <a:clrScheme name="Simple Light">
      <a:dk1>
        <a:srgbClr val="FFFFFF"/>
      </a:dk1>
      <a:lt1>
        <a:srgbClr val="1C1C1C"/>
      </a:lt1>
      <a:dk2>
        <a:srgbClr val="FFFFFF"/>
      </a:dk2>
      <a:lt2>
        <a:srgbClr val="1C1C1C"/>
      </a:lt2>
      <a:accent1>
        <a:srgbClr val="3EA8E1"/>
      </a:accent1>
      <a:accent2>
        <a:srgbClr val="86D5FF"/>
      </a:accent2>
      <a:accent3>
        <a:srgbClr val="1075AC"/>
      </a:accent3>
      <a:accent4>
        <a:srgbClr val="3EA8E1"/>
      </a:accent4>
      <a:accent5>
        <a:srgbClr val="86D5FF"/>
      </a:accent5>
      <a:accent6>
        <a:srgbClr val="1075AC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